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5" r:id="rId5"/>
    <p:sldId id="268" r:id="rId6"/>
    <p:sldId id="264" r:id="rId7"/>
    <p:sldId id="267" r:id="rId8"/>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6.07.2022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6.07.2022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4634"/>
            <a:ext cx="9144000" cy="369332"/>
          </a:xfrm>
          <a:prstGeom prst="rect">
            <a:avLst/>
          </a:prstGeom>
        </p:spPr>
        <p:txBody>
          <a:bodyPr wrap="square">
            <a:spAutoFit/>
          </a:bodyPr>
          <a:lstStyle/>
          <a:p>
            <a:pPr algn="ctr"/>
            <a:r>
              <a:rPr lang="tr-TR" b="1" u="sng" dirty="0" smtClean="0">
                <a:solidFill>
                  <a:srgbClr val="C00000"/>
                </a:solidFill>
                <a:latin typeface="Times New Roman" panose="02020603050405020304" pitchFamily="18" charset="0"/>
                <a:cs typeface="Times New Roman" panose="02020603050405020304" pitchFamily="18" charset="0"/>
              </a:rPr>
              <a:t>___________________________TİCARET VE SANAYİ_________________________</a:t>
            </a:r>
            <a:endParaRPr lang="tr-TR" u="sng" dirty="0">
              <a:solidFill>
                <a:srgbClr val="C00000"/>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155510" y="512676"/>
            <a:ext cx="2700419" cy="369332"/>
          </a:xfrm>
          <a:prstGeom prst="rect">
            <a:avLst/>
          </a:prstGeom>
        </p:spPr>
        <p:txBody>
          <a:bodyPr wrap="none">
            <a:spAutoFit/>
          </a:bodyPr>
          <a:lstStyle/>
          <a:p>
            <a:r>
              <a:rPr lang="tr-TR" b="1" dirty="0">
                <a:solidFill>
                  <a:schemeClr val="accent1">
                    <a:lumMod val="75000"/>
                  </a:schemeClr>
                </a:solidFill>
                <a:latin typeface="Times New Roman" panose="02020603050405020304" pitchFamily="18" charset="0"/>
                <a:cs typeface="Times New Roman" panose="02020603050405020304" pitchFamily="18" charset="0"/>
              </a:rPr>
              <a:t>a)Demir ve Çelik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Sektörü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83072"/>
            <a:ext cx="8352928" cy="18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251520" y="2780928"/>
            <a:ext cx="8736971" cy="738664"/>
          </a:xfrm>
          <a:prstGeom prst="rect">
            <a:avLst/>
          </a:prstGeom>
        </p:spPr>
        <p:txBody>
          <a:bodyPr wrap="square">
            <a:spAutoFit/>
          </a:bodyPr>
          <a:lstStyle/>
          <a:p>
            <a:pPr algn="just"/>
            <a:r>
              <a:rPr lang="tr-TR" sz="1400" dirty="0">
                <a:latin typeface="Cambria" pitchFamily="18" charset="0"/>
              </a:rPr>
              <a:t>	</a:t>
            </a:r>
            <a:endParaRPr lang="tr-TR" sz="1400" dirty="0" smtClean="0">
              <a:latin typeface="Times New Roman" panose="02020603050405020304" pitchFamily="18" charset="0"/>
              <a:cs typeface="Times New Roman" panose="02020603050405020304" pitchFamily="18" charset="0"/>
            </a:endParaRPr>
          </a:p>
          <a:p>
            <a:pPr algn="just"/>
            <a:r>
              <a:rPr lang="tr-TR" sz="1400" dirty="0" smtClean="0">
                <a:latin typeface="Times New Roman" panose="02020603050405020304" pitchFamily="18" charset="0"/>
                <a:cs typeface="Times New Roman" panose="02020603050405020304" pitchFamily="18" charset="0"/>
              </a:rPr>
              <a:t>	</a:t>
            </a:r>
            <a:endParaRPr lang="tr-TR" sz="1400" dirty="0">
              <a:latin typeface="Cambria" pitchFamily="18" charset="0"/>
            </a:endParaRPr>
          </a:p>
          <a:p>
            <a:pPr algn="just"/>
            <a:r>
              <a:rPr lang="tr-TR" sz="1400" dirty="0" smtClean="0">
                <a:latin typeface="Cambria" pitchFamily="18" charset="0"/>
              </a:rPr>
              <a:t>    </a:t>
            </a:r>
            <a:endParaRPr lang="tr-TR" sz="1400" dirty="0">
              <a:effectLst/>
              <a:latin typeface="Cambria" pitchFamily="18" charset="0"/>
            </a:endParaRPr>
          </a:p>
        </p:txBody>
      </p:sp>
      <p:sp>
        <p:nvSpPr>
          <p:cNvPr id="5" name="Dikdörtgen 4"/>
          <p:cNvSpPr/>
          <p:nvPr/>
        </p:nvSpPr>
        <p:spPr>
          <a:xfrm>
            <a:off x="323528" y="2809286"/>
            <a:ext cx="8352928" cy="3785652"/>
          </a:xfrm>
          <a:prstGeom prst="rect">
            <a:avLst/>
          </a:prstGeom>
        </p:spPr>
        <p:txBody>
          <a:bodyPr wrap="square">
            <a:spAutoFit/>
          </a:bodyPr>
          <a:lstStyle/>
          <a:p>
            <a:pPr algn="just"/>
            <a:r>
              <a:rPr lang="tr-TR" sz="1000" dirty="0" smtClean="0"/>
              <a:t>	</a:t>
            </a:r>
            <a:r>
              <a:rPr lang="tr-TR" sz="1200" dirty="0">
                <a:latin typeface="Times New Roman" panose="02020603050405020304" pitchFamily="18" charset="0"/>
                <a:cs typeface="Times New Roman" panose="02020603050405020304" pitchFamily="18" charset="0"/>
              </a:rPr>
              <a:t>Demir çelik sektörü, tarih boyunca çeşitli sanayilerin gelişmesinde ve toplumların kalkınmasında önemli rol oynamıştır. Özellikle gelişmekte olan ülkeler göz önüne alındığında demir çelik sektörü, diğer sektörlere </a:t>
            </a:r>
            <a:r>
              <a:rPr lang="tr-TR" sz="1200" dirty="0" smtClean="0">
                <a:latin typeface="Times New Roman" panose="02020603050405020304" pitchFamily="18" charset="0"/>
                <a:cs typeface="Times New Roman" panose="02020603050405020304" pitchFamily="18" charset="0"/>
              </a:rPr>
              <a:t>öncülük etmiştir. </a:t>
            </a:r>
            <a:r>
              <a:rPr lang="tr-TR" sz="1200" dirty="0">
                <a:latin typeface="Times New Roman" panose="02020603050405020304" pitchFamily="18" charset="0"/>
                <a:cs typeface="Times New Roman" panose="02020603050405020304" pitchFamily="18" charset="0"/>
              </a:rPr>
              <a:t>Hem Türkiye hem de dünya için önemli bir sektör olan demir çelik sektörü, küresel ekonomide, ülke ekonomisinde ve sanayileşmede lokomotif sektör olma özelliğine sahiptir. Demir çelik sanayisinde gözlenen gelişmeler ile kalkınma süreci arasındaki ilişki incelendiğinde ekonominin demir çelikle ilgili alt sektörlerinin gelişiminde demir çelik ürünleri önemli bir rol oynadığı gözlenmektedir. Bu sektörün önemi; özellikle tüm endüstriyel dallara girdi vermesinden kaynaklanmaktadır. Sektör, çelik ürünlerin kullanım alanının yaygınlaşması, her geçen gün tüketiminin artması, imalat sanayine ara mal üretilmesi ve ihracat potansiyeli gibi niteliklerinden dolayı ülke ekonomisi açısından büyük önem taşımaktadır. Demir çelik sektörünün başta inşaat malzemeleri olmak üzere otomotiv, gemi, uçak, demiryolu ve vagon gibi tüm taşıt araçları ve akla gelebilecek tüm makine, cihaz ve eşya üretimine katkısı </a:t>
            </a:r>
            <a:r>
              <a:rPr lang="tr-TR" sz="1200" dirty="0" smtClean="0">
                <a:latin typeface="Times New Roman" panose="02020603050405020304" pitchFamily="18" charset="0"/>
                <a:cs typeface="Times New Roman" panose="02020603050405020304" pitchFamily="18" charset="0"/>
              </a:rPr>
              <a:t>bulunmaktadır. Ülkemiz hakkında rakamsal bilgi vermek gerekirse; ülkemizde </a:t>
            </a:r>
            <a:r>
              <a:rPr lang="tr-TR" sz="1200" dirty="0">
                <a:latin typeface="Times New Roman" panose="02020603050405020304" pitchFamily="18" charset="0"/>
                <a:cs typeface="Times New Roman" panose="02020603050405020304" pitchFamily="18" charset="0"/>
              </a:rPr>
              <a:t>uzun ürünlerde ihracatçı olmakla birlikte yassı ürünlerde kendi tüketimine yetecek kapasiteye </a:t>
            </a:r>
            <a:r>
              <a:rPr lang="tr-TR" sz="1200" dirty="0" smtClean="0">
                <a:latin typeface="Times New Roman" panose="02020603050405020304" pitchFamily="18" charset="0"/>
                <a:cs typeface="Times New Roman" panose="02020603050405020304" pitchFamily="18" charset="0"/>
              </a:rPr>
              <a:t>sahiptir. </a:t>
            </a:r>
            <a:r>
              <a:rPr lang="tr-TR" sz="1200" dirty="0">
                <a:latin typeface="Times New Roman" panose="02020603050405020304" pitchFamily="18" charset="0"/>
                <a:cs typeface="Times New Roman" panose="02020603050405020304" pitchFamily="18" charset="0"/>
              </a:rPr>
              <a:t>Üretim yöntemleri neticesinde elde edilen çeliklerin çeşitliliği, katma değeri, milli ekonomiye katkısı ve gelecek perspektifi gibi birçok alanda üzerinde çalışmaların başladığı bu dönemde çelik sektörünün, katma değeri daha yüksek olan yassı ürünlere geçiş sağlayarak sahip olduğu pazarları korumak, hatta yeni pazarlar açılabilmek için çalışmalar yapılmaktadır</a:t>
            </a:r>
            <a:r>
              <a:rPr lang="tr-TR" sz="1200" dirty="0" smtClean="0">
                <a:latin typeface="Times New Roman" panose="02020603050405020304" pitchFamily="18" charset="0"/>
                <a:cs typeface="Times New Roman" panose="02020603050405020304" pitchFamily="18" charset="0"/>
              </a:rPr>
              <a:t>.</a:t>
            </a:r>
          </a:p>
          <a:p>
            <a:pPr algn="just"/>
            <a:r>
              <a:rPr lang="tr-TR" sz="1200" dirty="0" smtClean="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Rekabetçi fiyatlar ve etkili pazarlama stratejileri sayesinde Türk çelik üreticileri dünyanın dört bir yanına ihracat gerçekleştirmektedir. Türkiye’nin ham çelik üretimi, </a:t>
            </a:r>
            <a:r>
              <a:rPr lang="tr-TR" sz="1200" dirty="0" smtClean="0">
                <a:latin typeface="Times New Roman" panose="02020603050405020304" pitchFamily="18" charset="0"/>
                <a:cs typeface="Times New Roman" panose="02020603050405020304" pitchFamily="18" charset="0"/>
              </a:rPr>
              <a:t>2022 yılının Ocak-Nisan </a:t>
            </a:r>
            <a:r>
              <a:rPr lang="tr-TR" sz="1200" dirty="0">
                <a:latin typeface="Times New Roman" panose="02020603050405020304" pitchFamily="18" charset="0"/>
                <a:cs typeface="Times New Roman" panose="02020603050405020304" pitchFamily="18" charset="0"/>
              </a:rPr>
              <a:t>döneminde ise 2020 yılının aynı dönemine göre </a:t>
            </a:r>
            <a:r>
              <a:rPr lang="tr-TR" sz="1200" dirty="0" smtClean="0">
                <a:latin typeface="Times New Roman" panose="02020603050405020304" pitchFamily="18" charset="0"/>
                <a:cs typeface="Times New Roman" panose="02020603050405020304" pitchFamily="18" charset="0"/>
              </a:rPr>
              <a:t>%3,2 azalışla 12,8 </a:t>
            </a:r>
            <a:r>
              <a:rPr lang="tr-TR" sz="1200" dirty="0">
                <a:latin typeface="Times New Roman" panose="02020603050405020304" pitchFamily="18" charset="0"/>
                <a:cs typeface="Times New Roman" panose="02020603050405020304" pitchFamily="18" charset="0"/>
              </a:rPr>
              <a:t>milyon ton olmuştur. Çelik ürünleri ihracatı, </a:t>
            </a:r>
            <a:r>
              <a:rPr lang="tr-TR" sz="1200" dirty="0" smtClean="0">
                <a:latin typeface="Times New Roman" panose="02020603050405020304" pitchFamily="18" charset="0"/>
                <a:cs typeface="Times New Roman" panose="02020603050405020304" pitchFamily="18" charset="0"/>
              </a:rPr>
              <a:t>2022 yılının ocak-nisan </a:t>
            </a:r>
            <a:r>
              <a:rPr lang="tr-TR" sz="1200" dirty="0">
                <a:latin typeface="Times New Roman" panose="02020603050405020304" pitchFamily="18" charset="0"/>
                <a:cs typeface="Times New Roman" panose="02020603050405020304" pitchFamily="18" charset="0"/>
              </a:rPr>
              <a:t>döneminde </a:t>
            </a:r>
            <a:r>
              <a:rPr lang="tr-TR" sz="1200" dirty="0" smtClean="0">
                <a:latin typeface="Times New Roman" panose="02020603050405020304" pitchFamily="18" charset="0"/>
                <a:cs typeface="Times New Roman" panose="02020603050405020304" pitchFamily="18" charset="0"/>
              </a:rPr>
              <a:t>2020 </a:t>
            </a:r>
            <a:r>
              <a:rPr lang="tr-TR" sz="1200" dirty="0">
                <a:latin typeface="Times New Roman" panose="02020603050405020304" pitchFamily="18" charset="0"/>
                <a:cs typeface="Times New Roman" panose="02020603050405020304" pitchFamily="18" charset="0"/>
              </a:rPr>
              <a:t>yılının aynı dönemine göre miktarda </a:t>
            </a:r>
            <a:r>
              <a:rPr lang="tr-TR" sz="1200" dirty="0" smtClean="0">
                <a:latin typeface="Times New Roman" panose="02020603050405020304" pitchFamily="18" charset="0"/>
                <a:cs typeface="Times New Roman" panose="02020603050405020304" pitchFamily="18" charset="0"/>
              </a:rPr>
              <a:t>%0,5 azalışla 5,7 </a:t>
            </a:r>
            <a:r>
              <a:rPr lang="tr-TR" sz="1200" dirty="0">
                <a:latin typeface="Times New Roman" panose="02020603050405020304" pitchFamily="18" charset="0"/>
                <a:cs typeface="Times New Roman" panose="02020603050405020304" pitchFamily="18" charset="0"/>
              </a:rPr>
              <a:t>milyon ton, değerde ise </a:t>
            </a:r>
            <a:r>
              <a:rPr lang="tr-TR" sz="1200" dirty="0" smtClean="0">
                <a:latin typeface="Times New Roman" panose="02020603050405020304" pitchFamily="18" charset="0"/>
                <a:cs typeface="Times New Roman" panose="02020603050405020304" pitchFamily="18" charset="0"/>
              </a:rPr>
              <a:t>%39,3 </a:t>
            </a:r>
            <a:r>
              <a:rPr lang="tr-TR" sz="1200" dirty="0">
                <a:latin typeface="Times New Roman" panose="02020603050405020304" pitchFamily="18" charset="0"/>
                <a:cs typeface="Times New Roman" panose="02020603050405020304" pitchFamily="18" charset="0"/>
              </a:rPr>
              <a:t>artışla </a:t>
            </a:r>
            <a:r>
              <a:rPr lang="tr-TR" sz="1200" dirty="0" smtClean="0">
                <a:latin typeface="Times New Roman" panose="02020603050405020304" pitchFamily="18" charset="0"/>
                <a:cs typeface="Times New Roman" panose="02020603050405020304" pitchFamily="18" charset="0"/>
              </a:rPr>
              <a:t>5,4 </a:t>
            </a:r>
            <a:r>
              <a:rPr lang="tr-TR" sz="1200" dirty="0">
                <a:latin typeface="Times New Roman" panose="02020603050405020304" pitchFamily="18" charset="0"/>
                <a:cs typeface="Times New Roman" panose="02020603050405020304" pitchFamily="18" charset="0"/>
              </a:rPr>
              <a:t>milyar dolar olmuştur. </a:t>
            </a:r>
            <a:r>
              <a:rPr lang="tr-TR" sz="1200" dirty="0" smtClean="0">
                <a:latin typeface="Times New Roman" panose="02020603050405020304" pitchFamily="18" charset="0"/>
                <a:cs typeface="Times New Roman" panose="02020603050405020304" pitchFamily="18" charset="0"/>
              </a:rPr>
              <a:t>Gerçekleşen ithalat ise, </a:t>
            </a:r>
            <a:r>
              <a:rPr lang="tr-TR" sz="1200" dirty="0">
                <a:latin typeface="Times New Roman" panose="02020603050405020304" pitchFamily="18" charset="0"/>
                <a:cs typeface="Times New Roman" panose="02020603050405020304" pitchFamily="18" charset="0"/>
              </a:rPr>
              <a:t>2022 yılının ilk dört ayında </a:t>
            </a:r>
            <a:r>
              <a:rPr lang="tr-TR" sz="1200" dirty="0" smtClean="0">
                <a:latin typeface="Times New Roman" panose="02020603050405020304" pitchFamily="18" charset="0"/>
                <a:cs typeface="Times New Roman" panose="02020603050405020304" pitchFamily="18" charset="0"/>
              </a:rPr>
              <a:t>bir </a:t>
            </a:r>
            <a:r>
              <a:rPr lang="tr-TR" sz="1200" dirty="0">
                <a:latin typeface="Times New Roman" panose="02020603050405020304" pitchFamily="18" charset="0"/>
                <a:cs typeface="Times New Roman" panose="02020603050405020304" pitchFamily="18" charset="0"/>
              </a:rPr>
              <a:t>önceki yılın aynı dönemine göre, miktar yönünden %4,7 azalışla 5,3 milyon ton, değer yönünden ise %35,7 yükselişle 5,7 milyar dolar seviyesinde </a:t>
            </a:r>
            <a:r>
              <a:rPr lang="tr-TR" sz="1200" dirty="0" smtClean="0">
                <a:latin typeface="Times New Roman" panose="02020603050405020304" pitchFamily="18" charset="0"/>
                <a:cs typeface="Times New Roman" panose="02020603050405020304" pitchFamily="18" charset="0"/>
              </a:rPr>
              <a:t>gerçekleşmiştir.</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67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17882"/>
            <a:ext cx="8640960" cy="1785104"/>
          </a:xfrm>
          <a:prstGeom prst="rect">
            <a:avLst/>
          </a:prstGeom>
        </p:spPr>
        <p:txBody>
          <a:bodyPr wrap="square">
            <a:spAutoFit/>
          </a:bodyPr>
          <a:lstStyle/>
          <a:p>
            <a:pPr algn="just"/>
            <a:r>
              <a:rPr lang="tr-TR" sz="1300" dirty="0" smtClean="0">
                <a:latin typeface="Cambria" pitchFamily="18" charset="0"/>
              </a:rPr>
              <a:t>	 </a:t>
            </a:r>
            <a:r>
              <a:rPr lang="tr-TR" sz="1200" dirty="0" smtClean="0">
                <a:latin typeface="Times New Roman" panose="02020603050405020304" pitchFamily="18" charset="0"/>
                <a:cs typeface="Times New Roman" panose="02020603050405020304" pitchFamily="18" charset="0"/>
              </a:rPr>
              <a:t>İskenderun </a:t>
            </a:r>
            <a:r>
              <a:rPr lang="tr-TR" sz="1200" dirty="0">
                <a:latin typeface="Times New Roman" panose="02020603050405020304" pitchFamily="18" charset="0"/>
                <a:cs typeface="Times New Roman" panose="02020603050405020304" pitchFamily="18" charset="0"/>
              </a:rPr>
              <a:t>Körfezi Bölgesinde yaygın olarak; Kangal demir, inşaat demiri, yassı mamul, kütük demir, sandviç panel, profil gibi demir çelik ürünleri üretilmekte ve ihraç edilmektedir. Ayrıca bölgemizde demir-çelik yatırımları halen devam </a:t>
            </a:r>
            <a:r>
              <a:rPr lang="tr-TR" sz="1200" dirty="0" smtClean="0">
                <a:latin typeface="Times New Roman" panose="02020603050405020304" pitchFamily="18" charset="0"/>
                <a:cs typeface="Times New Roman" panose="02020603050405020304" pitchFamily="18" charset="0"/>
              </a:rPr>
              <a:t>etmektedir. </a:t>
            </a:r>
            <a:endParaRPr lang="tr-TR" sz="1200" dirty="0">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Türkiye </a:t>
            </a:r>
            <a:r>
              <a:rPr lang="tr-TR" sz="1200" dirty="0">
                <a:latin typeface="Times New Roman" panose="02020603050405020304" pitchFamily="18" charset="0"/>
                <a:cs typeface="Times New Roman" panose="02020603050405020304" pitchFamily="18" charset="0"/>
              </a:rPr>
              <a:t>Çelik Üreticileri Derneği’nden alınan en güncel verilere göre, ülkemizin çelik üretim kapasitesi yaklaşık olarak </a:t>
            </a:r>
            <a:r>
              <a:rPr lang="tr-TR" sz="1200" dirty="0" smtClean="0">
                <a:latin typeface="Times New Roman" panose="02020603050405020304" pitchFamily="18" charset="0"/>
                <a:cs typeface="Times New Roman" panose="02020603050405020304" pitchFamily="18" charset="0"/>
              </a:rPr>
              <a:t>50 milyon </a:t>
            </a:r>
            <a:r>
              <a:rPr lang="tr-TR" sz="1200" dirty="0">
                <a:latin typeface="Times New Roman" panose="02020603050405020304" pitchFamily="18" charset="0"/>
                <a:cs typeface="Times New Roman" panose="02020603050405020304" pitchFamily="18" charset="0"/>
              </a:rPr>
              <a:t>tondur. </a:t>
            </a:r>
            <a:r>
              <a:rPr lang="tr-TR" sz="1200" dirty="0" smtClean="0">
                <a:latin typeface="Times New Roman" panose="02020603050405020304" pitchFamily="18" charset="0"/>
                <a:cs typeface="Times New Roman" panose="02020603050405020304" pitchFamily="18" charset="0"/>
              </a:rPr>
              <a:t>Haritadan </a:t>
            </a:r>
            <a:r>
              <a:rPr lang="tr-TR" sz="1200" dirty="0">
                <a:latin typeface="Times New Roman" panose="02020603050405020304" pitchFamily="18" charset="0"/>
                <a:cs typeface="Times New Roman" panose="02020603050405020304" pitchFamily="18" charset="0"/>
              </a:rPr>
              <a:t>da anlaşılacağı üzere, çelik tesislerinin büyük çoğunluğu kıyı bölgelerinde kümelenmiştir. Bu bölgeler, </a:t>
            </a:r>
            <a:r>
              <a:rPr lang="tr-TR" sz="1200" dirty="0" smtClean="0">
                <a:latin typeface="Times New Roman" panose="02020603050405020304" pitchFamily="18" charset="0"/>
                <a:cs typeface="Times New Roman" panose="02020603050405020304" pitchFamily="18" charset="0"/>
              </a:rPr>
              <a:t>Akdeniz’de İskenderun-Osmaniye</a:t>
            </a:r>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Ege’de İzmir-Aliağa</a:t>
            </a:r>
            <a:r>
              <a:rPr lang="tr-TR" sz="1200" dirty="0">
                <a:latin typeface="Times New Roman" panose="02020603050405020304" pitchFamily="18" charset="0"/>
                <a:cs typeface="Times New Roman" panose="02020603050405020304" pitchFamily="18" charset="0"/>
              </a:rPr>
              <a:t>, Marmara ve Batı Karadeniz sahil </a:t>
            </a:r>
            <a:r>
              <a:rPr lang="tr-TR" sz="1200" dirty="0" smtClean="0">
                <a:latin typeface="Times New Roman" panose="02020603050405020304" pitchFamily="18" charset="0"/>
                <a:cs typeface="Times New Roman" panose="02020603050405020304" pitchFamily="18" charset="0"/>
              </a:rPr>
              <a:t>şerididir.</a:t>
            </a:r>
          </a:p>
          <a:p>
            <a:pPr algn="just"/>
            <a:r>
              <a:rPr lang="tr-TR" sz="1200" dirty="0" smtClean="0">
                <a:latin typeface="Times New Roman" panose="02020603050405020304" pitchFamily="18" charset="0"/>
                <a:cs typeface="Times New Roman" panose="02020603050405020304" pitchFamily="18" charset="0"/>
              </a:rPr>
              <a:t>	İskenderun Ticaret ve Sanayi Odası’na tasdik olunan demir çelik ihracatı 2021 yıl toplamı itibariyle 2 milyar doların üzerinde gerçekleşmiştir. </a:t>
            </a:r>
          </a:p>
          <a:p>
            <a:pPr algn="just"/>
            <a:r>
              <a:rPr lang="tr-TR" sz="1200" dirty="0" smtClean="0">
                <a:latin typeface="Times New Roman" panose="02020603050405020304" pitchFamily="18" charset="0"/>
                <a:cs typeface="Times New Roman" panose="02020603050405020304" pitchFamily="18" charset="0"/>
              </a:rPr>
              <a:t>	Türkiye Çelik Üreticileri Derneği haritası aşağıda yer almaktadır.</a:t>
            </a:r>
          </a:p>
          <a:p>
            <a:pPr algn="just"/>
            <a:endParaRPr lang="tr-TR" sz="1300" dirty="0">
              <a:latin typeface="Cambria"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204864"/>
            <a:ext cx="6120680" cy="4285670"/>
          </a:xfrm>
          <a:prstGeom prst="rect">
            <a:avLst/>
          </a:prstGeom>
        </p:spPr>
      </p:pic>
    </p:spTree>
    <p:extLst>
      <p:ext uri="{BB962C8B-B14F-4D97-AF65-F5344CB8AC3E}">
        <p14:creationId xmlns:p14="http://schemas.microsoft.com/office/powerpoint/2010/main" val="294226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32656"/>
            <a:ext cx="8489606" cy="5478423"/>
          </a:xfrm>
          <a:prstGeom prst="rect">
            <a:avLst/>
          </a:prstGeom>
          <a:noFill/>
        </p:spPr>
        <p:txBody>
          <a:bodyPr wrap="square" rtlCol="0">
            <a:spAutoFit/>
          </a:bodyPr>
          <a:lstStyle/>
          <a:p>
            <a:r>
              <a:rPr lang="tr-TR" b="1" dirty="0" smtClean="0">
                <a:solidFill>
                  <a:schemeClr val="accent1">
                    <a:lumMod val="75000"/>
                  </a:schemeClr>
                </a:solidFill>
                <a:latin typeface="Times New Roman" panose="02020603050405020304" pitchFamily="18" charset="0"/>
                <a:cs typeface="Times New Roman" panose="02020603050405020304" pitchFamily="18" charset="0"/>
              </a:rPr>
              <a:t>b) Filtre Sektörü</a:t>
            </a:r>
          </a:p>
          <a:p>
            <a:pPr algn="just"/>
            <a:r>
              <a:rPr lang="tr-TR" sz="1400" dirty="0">
                <a:latin typeface="Times New Roman" panose="02020603050405020304" pitchFamily="18" charset="0"/>
                <a:cs typeface="Times New Roman" panose="02020603050405020304" pitchFamily="18" charset="0"/>
              </a:rPr>
              <a:t>	</a:t>
            </a:r>
            <a:endParaRPr lang="tr-TR" sz="1000" dirty="0">
              <a:latin typeface="Times New Roman" panose="02020603050405020304" pitchFamily="18" charset="0"/>
              <a:cs typeface="Times New Roman" panose="02020603050405020304" pitchFamily="18" charset="0"/>
            </a:endParaRPr>
          </a:p>
          <a:p>
            <a:pPr algn="just"/>
            <a:r>
              <a:rPr lang="tr-TR" sz="1000" dirty="0" smtClean="0">
                <a:latin typeface="Times New Roman" panose="02020603050405020304" pitchFamily="18" charset="0"/>
                <a:cs typeface="Times New Roman" panose="02020603050405020304" pitchFamily="18" charset="0"/>
              </a:rPr>
              <a:t>	Otomotiv </a:t>
            </a:r>
            <a:r>
              <a:rPr lang="tr-TR" sz="1000" dirty="0">
                <a:latin typeface="Times New Roman" panose="02020603050405020304" pitchFamily="18" charset="0"/>
                <a:cs typeface="Times New Roman" panose="02020603050405020304" pitchFamily="18" charset="0"/>
              </a:rPr>
              <a:t>ana ve yan sanayi, günümüzde Türkiye ağır sanayisinin önemli sektörlerinden biri olmuştur. Otomotiv ana ve yan sanayi aynı zamanda savunma sanayi ve gemi inşa sanayinin de altyapısını oluşturmaktadır. 1960’lı yıllarda otomotiv sektörüne ilişkin tüm parçalar ana sanayi üretici firmalar tarafından üretilirken, imalat kapasitelerinin artması ve yan sanayideki yatırımların gelişmesiyle birlikte sektörde önemli hale gelen yan sanayi oluşmuştur. Ülkemizde oto yan sanayi ihracatı yapılan birçok ürün olsa da, en fazla ihraç edilen ürünler motor aksam ve parçaları, dış ve iç lastikler, montaj, jant ve tekerlek aksamı olarak sıralanabilmektedir. Türkiye olarak en fazla ithal ettiğimiz otomotiv yan sanayi ürünleri ise; dizel ve yarı dizel motorlar, vites kutuları ile içten yanmalı motorlar olarak ifade edilebilir. Otomotiv ana sanayi firmalarının taleplerine ve piyasadaki aktif taşıtların ihtiyaçlarına yönelik uygun parça üreten otomotiv yan sanayi sektörlerinden bir tanesi de filtre sektörüdür.  Otomotiv endüstrisinin önemli bir kolu olan filtre sektörünün Türkiye’deki üretim merkezi Hatay İskenderun’dur. 1966 yılında, otomotiv ve yan sanayi sektörlerinde gelişmelere paralel olarak, ilk Türk filtre üretim tesisi küçük bir atölye ile Hatay ili İskenderun ilçesinde üretime başlamıştır. Hatay ili özellikle otomotiv sektöründe kullanılan içten yanmalı motorlar için yağ, yakıt ve hava filtrelerinde uzmanlaşmıştır. Bunun dışında iklimlendirme sektörü için hava filtreleri, endüstriyel kullanım amaçlı filtreler ile siparişe özel filtre imalatı da </a:t>
            </a:r>
            <a:r>
              <a:rPr lang="tr-TR" sz="1000" dirty="0" smtClean="0">
                <a:latin typeface="Times New Roman" panose="02020603050405020304" pitchFamily="18" charset="0"/>
                <a:cs typeface="Times New Roman" panose="02020603050405020304" pitchFamily="18" charset="0"/>
              </a:rPr>
              <a:t>yapılmaktadır. 2018 </a:t>
            </a:r>
            <a:r>
              <a:rPr lang="tr-TR" sz="1000" dirty="0">
                <a:latin typeface="Times New Roman" panose="02020603050405020304" pitchFamily="18" charset="0"/>
                <a:cs typeface="Times New Roman" panose="02020603050405020304" pitchFamily="18" charset="0"/>
              </a:rPr>
              <a:t>yılının </a:t>
            </a:r>
            <a:r>
              <a:rPr lang="tr-TR" sz="1000" dirty="0" err="1">
                <a:latin typeface="Times New Roman" panose="02020603050405020304" pitchFamily="18" charset="0"/>
                <a:cs typeface="Times New Roman" panose="02020603050405020304" pitchFamily="18" charset="0"/>
              </a:rPr>
              <a:t>trademap</a:t>
            </a:r>
            <a:r>
              <a:rPr lang="tr-TR" sz="1000" dirty="0">
                <a:latin typeface="Times New Roman" panose="02020603050405020304" pitchFamily="18" charset="0"/>
                <a:cs typeface="Times New Roman" panose="02020603050405020304" pitchFamily="18" charset="0"/>
              </a:rPr>
              <a:t> verilerine göre dünya filtre ihracatındaki ilk 5 ülke; Almanya, ABD, İngiltere, Meksika ve Japonya’dır. En büyük ithalatçı ülkeler ise; ABD, Almanya, Meksika, Kanada ve İngiltere olmaktadır. İthalat ve ihracat rakamlarına göre dünya genelinde filtre sektöründe ABD ve Almanya ağır basmaktadır. </a:t>
            </a:r>
            <a:r>
              <a:rPr lang="tr-TR" sz="1000" dirty="0" smtClean="0">
                <a:latin typeface="Times New Roman" panose="02020603050405020304" pitchFamily="18" charset="0"/>
                <a:cs typeface="Times New Roman" panose="02020603050405020304" pitchFamily="18" charset="0"/>
              </a:rPr>
              <a:t>Türkiye ise dünya genelindeki filtre ticaretinde ilk 20 ülke arasında yer almaktadır.</a:t>
            </a:r>
          </a:p>
          <a:p>
            <a:pPr algn="just"/>
            <a:r>
              <a:rPr lang="tr-TR" sz="1000" dirty="0" smtClean="0">
                <a:latin typeface="Times New Roman" panose="02020603050405020304" pitchFamily="18" charset="0"/>
                <a:cs typeface="Times New Roman" panose="02020603050405020304" pitchFamily="18" charset="0"/>
              </a:rPr>
              <a:t>	Türkiye’de </a:t>
            </a:r>
            <a:r>
              <a:rPr lang="tr-TR" sz="1000" dirty="0">
                <a:latin typeface="Times New Roman" panose="02020603050405020304" pitchFamily="18" charset="0"/>
                <a:cs typeface="Times New Roman" panose="02020603050405020304" pitchFamily="18" charset="0"/>
              </a:rPr>
              <a:t>üretilen otomotiv ve yan sanayi filtrelerinin hemen hemen %65’lik bölümü bölgemizde üretilmektedir. Bölgemizdeki filtre sektörünün önemli bir özelliği ise üretilen ürün ihracatının; Almanya, Polonya, Belçika, Fransa ve İtalya gibi sanayisi gelişmiş Avrupa Ülkelerine yapılıyor olmasıdır. Ayrıca Irak başta olmak üzere Ortadoğu ülkeleri ile Rusya ve Çin de ihraç pazarlarımız arasında yer almaktadır. Son dönemde Hatay ve İstanbul dışındaki illere de yayılan filtre sektörü, günümüzde Türkiye’deki 12 ilde üretim tesisleri ile faaliyet gösterir duruma gelmiştir</a:t>
            </a:r>
            <a:r>
              <a:rPr lang="tr-TR" sz="1000" dirty="0" smtClean="0">
                <a:latin typeface="Times New Roman" panose="02020603050405020304" pitchFamily="18" charset="0"/>
                <a:cs typeface="Times New Roman" panose="02020603050405020304" pitchFamily="18" charset="0"/>
              </a:rPr>
              <a:t>. 2022 yılının mayıs ayı itibariyle ülkemizde </a:t>
            </a:r>
            <a:r>
              <a:rPr lang="tr-TR" sz="1000" dirty="0">
                <a:latin typeface="Times New Roman" panose="02020603050405020304" pitchFamily="18" charset="0"/>
                <a:cs typeface="Times New Roman" panose="02020603050405020304" pitchFamily="18" charset="0"/>
              </a:rPr>
              <a:t> </a:t>
            </a:r>
            <a:r>
              <a:rPr lang="tr-TR" sz="1000" dirty="0" smtClean="0">
                <a:latin typeface="Times New Roman" panose="02020603050405020304" pitchFamily="18" charset="0"/>
                <a:cs typeface="Times New Roman" panose="02020603050405020304" pitchFamily="18" charset="0"/>
              </a:rPr>
              <a:t>25.704.749 adet kara taşıtı bulunmaktadır. Hatay’da ise 538.343 adet motorlu kara taşıtı mevcuttur.</a:t>
            </a:r>
          </a:p>
          <a:p>
            <a:pPr algn="just"/>
            <a:endParaRPr lang="tr-TR" sz="1000" dirty="0" smtClean="0">
              <a:latin typeface="Times New Roman" panose="02020603050405020304" pitchFamily="18" charset="0"/>
              <a:cs typeface="Times New Roman" panose="02020603050405020304" pitchFamily="18" charset="0"/>
            </a:endParaRPr>
          </a:p>
          <a:p>
            <a:pPr algn="just"/>
            <a:endParaRPr lang="tr-TR" sz="1000" dirty="0">
              <a:latin typeface="Times New Roman" panose="02020603050405020304" pitchFamily="18" charset="0"/>
              <a:cs typeface="Times New Roman" panose="02020603050405020304" pitchFamily="18" charset="0"/>
            </a:endParaRPr>
          </a:p>
          <a:p>
            <a:pPr algn="just"/>
            <a:endParaRPr lang="tr-TR" sz="10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r>
              <a:rPr lang="tr-TR" sz="1200" dirty="0" smtClean="0">
                <a:latin typeface="Times New Roman" panose="02020603050405020304" pitchFamily="18" charset="0"/>
                <a:cs typeface="Times New Roman" panose="02020603050405020304" pitchFamily="18" charset="0"/>
              </a:rPr>
              <a:t>	</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94743431"/>
              </p:ext>
            </p:extLst>
          </p:nvPr>
        </p:nvGraphicFramePr>
        <p:xfrm>
          <a:off x="1115616" y="3861048"/>
          <a:ext cx="7239000" cy="2667000"/>
        </p:xfrm>
        <a:graphic>
          <a:graphicData uri="http://schemas.openxmlformats.org/drawingml/2006/table">
            <a:tbl>
              <a:tblPr>
                <a:tableStyleId>{5C22544A-7EE6-4342-B048-85BDC9FD1C3A}</a:tableStyleId>
              </a:tblPr>
              <a:tblGrid>
                <a:gridCol w="468575"/>
                <a:gridCol w="765020"/>
                <a:gridCol w="784145"/>
                <a:gridCol w="755457"/>
                <a:gridCol w="707643"/>
                <a:gridCol w="745894"/>
                <a:gridCol w="726769"/>
                <a:gridCol w="745894"/>
                <a:gridCol w="774583"/>
                <a:gridCol w="765020"/>
              </a:tblGrid>
              <a:tr h="190500">
                <a:tc gridSpan="10">
                  <a:txBody>
                    <a:bodyPr/>
                    <a:lstStyle/>
                    <a:p>
                      <a:pPr algn="ctr" fontAlgn="b"/>
                      <a:r>
                        <a:rPr lang="sv-SE" sz="1000" b="1" u="none" strike="noStrike" dirty="0">
                          <a:effectLst/>
                          <a:latin typeface="+mj-lt"/>
                        </a:rPr>
                        <a:t>Yıllara göre motorlu kara taşıtları sayısı, </a:t>
                      </a:r>
                      <a:r>
                        <a:rPr lang="sv-SE" sz="1000" b="1" u="none" strike="noStrike" dirty="0" smtClean="0">
                          <a:effectLst/>
                          <a:latin typeface="+mj-lt"/>
                        </a:rPr>
                        <a:t>2011-202</a:t>
                      </a:r>
                      <a:r>
                        <a:rPr lang="tr-TR" sz="1000" b="1" u="none" strike="noStrike" dirty="0" smtClean="0">
                          <a:effectLst/>
                          <a:latin typeface="+mj-lt"/>
                        </a:rPr>
                        <a:t>2</a:t>
                      </a:r>
                      <a:r>
                        <a:rPr lang="sv-SE" sz="1000" b="1" u="none" strike="noStrike" dirty="0" smtClean="0">
                          <a:effectLst/>
                          <a:latin typeface="+mj-lt"/>
                        </a:rPr>
                        <a:t>(</a:t>
                      </a:r>
                      <a:r>
                        <a:rPr lang="tr-TR" sz="1000" b="1" u="none" strike="noStrike" dirty="0" smtClean="0">
                          <a:effectLst/>
                          <a:latin typeface="+mj-lt"/>
                        </a:rPr>
                        <a:t>Mayıs)</a:t>
                      </a:r>
                      <a:endParaRPr lang="sv-SE" sz="1000" b="1" i="0" u="none" strike="noStrike" dirty="0">
                        <a:effectLst/>
                        <a:latin typeface="+mj-lt"/>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0500">
                <a:tc>
                  <a:txBody>
                    <a:bodyPr/>
                    <a:lstStyle/>
                    <a:p>
                      <a:pPr algn="l" fontAlgn="b"/>
                      <a:r>
                        <a:rPr lang="tr-TR" sz="1000" b="0" u="none" strike="noStrike">
                          <a:effectLst/>
                          <a:latin typeface="+mn-lt"/>
                        </a:rPr>
                        <a:t>Yıl</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j-lt"/>
                        </a:rPr>
                        <a:t>Toplam</a:t>
                      </a:r>
                      <a:endParaRPr lang="tr-TR" sz="1000" b="0" i="0" u="none" strike="noStrike" dirty="0">
                        <a:effectLst/>
                        <a:latin typeface="+mj-lt"/>
                      </a:endParaRPr>
                    </a:p>
                  </a:txBody>
                  <a:tcPr marL="9525" marR="9525" marT="9525" marB="0" anchor="b"/>
                </a:tc>
                <a:tc>
                  <a:txBody>
                    <a:bodyPr/>
                    <a:lstStyle/>
                    <a:p>
                      <a:pPr algn="r" fontAlgn="b"/>
                      <a:r>
                        <a:rPr lang="tr-TR" sz="1000" b="0" u="none" strike="noStrike" dirty="0">
                          <a:effectLst/>
                          <a:latin typeface="+mj-lt"/>
                        </a:rPr>
                        <a:t>Otomobil</a:t>
                      </a:r>
                      <a:endParaRPr lang="tr-TR" sz="1000" b="0" i="0" u="none" strike="noStrike" dirty="0">
                        <a:effectLst/>
                        <a:latin typeface="+mj-lt"/>
                      </a:endParaRPr>
                    </a:p>
                  </a:txBody>
                  <a:tcPr marL="9525" marR="9525" marT="9525" marB="0" anchor="b"/>
                </a:tc>
                <a:tc>
                  <a:txBody>
                    <a:bodyPr/>
                    <a:lstStyle/>
                    <a:p>
                      <a:pPr algn="r" fontAlgn="b"/>
                      <a:r>
                        <a:rPr lang="tr-TR" sz="1000" b="0" u="none" strike="noStrike" dirty="0">
                          <a:effectLst/>
                          <a:latin typeface="+mj-lt"/>
                        </a:rPr>
                        <a:t> Minibüs</a:t>
                      </a:r>
                      <a:endParaRPr lang="tr-TR" sz="1000" b="0" i="0" u="none" strike="noStrike" dirty="0">
                        <a:effectLst/>
                        <a:latin typeface="+mj-lt"/>
                      </a:endParaRPr>
                    </a:p>
                  </a:txBody>
                  <a:tcPr marL="9525" marR="9525" marT="9525" marB="0" anchor="b"/>
                </a:tc>
                <a:tc>
                  <a:txBody>
                    <a:bodyPr/>
                    <a:lstStyle/>
                    <a:p>
                      <a:pPr algn="r" fontAlgn="b"/>
                      <a:r>
                        <a:rPr lang="tr-TR" sz="1000" b="0" u="none" strike="noStrike" dirty="0">
                          <a:effectLst/>
                          <a:latin typeface="+mj-lt"/>
                        </a:rPr>
                        <a:t> Otobüs</a:t>
                      </a:r>
                      <a:endParaRPr lang="tr-TR" sz="1000" b="0" i="0" u="none" strike="noStrike" dirty="0">
                        <a:effectLst/>
                        <a:latin typeface="+mj-lt"/>
                      </a:endParaRPr>
                    </a:p>
                  </a:txBody>
                  <a:tcPr marL="9525" marR="9525" marT="9525" marB="0" anchor="b"/>
                </a:tc>
                <a:tc>
                  <a:txBody>
                    <a:bodyPr/>
                    <a:lstStyle/>
                    <a:p>
                      <a:pPr algn="r" fontAlgn="b"/>
                      <a:r>
                        <a:rPr lang="tr-TR" sz="1000" b="0" u="none" strike="noStrike">
                          <a:effectLst/>
                          <a:latin typeface="+mj-lt"/>
                        </a:rPr>
                        <a:t>Kamyonet </a:t>
                      </a:r>
                      <a:endParaRPr lang="tr-TR" sz="1000" b="0" i="0" u="none" strike="noStrike">
                        <a:effectLst/>
                        <a:latin typeface="+mj-lt"/>
                      </a:endParaRPr>
                    </a:p>
                  </a:txBody>
                  <a:tcPr marL="9525" marR="9525" marT="9525" marB="0" anchor="b"/>
                </a:tc>
                <a:tc>
                  <a:txBody>
                    <a:bodyPr/>
                    <a:lstStyle/>
                    <a:p>
                      <a:pPr algn="r" fontAlgn="b"/>
                      <a:r>
                        <a:rPr lang="tr-TR" sz="1000" b="0" u="none" strike="noStrike">
                          <a:effectLst/>
                          <a:latin typeface="+mj-lt"/>
                        </a:rPr>
                        <a:t>Kamyon </a:t>
                      </a:r>
                      <a:r>
                        <a:rPr lang="tr-TR" sz="1000" b="0" u="none" strike="noStrike" baseline="30000">
                          <a:effectLst/>
                          <a:latin typeface="+mj-lt"/>
                        </a:rPr>
                        <a:t>(2)</a:t>
                      </a:r>
                      <a:endParaRPr lang="tr-TR" sz="1000" b="0" i="0" u="none" strike="noStrike">
                        <a:effectLst/>
                        <a:latin typeface="+mj-lt"/>
                      </a:endParaRPr>
                    </a:p>
                  </a:txBody>
                  <a:tcPr marL="9525" marR="9525" marT="9525" marB="0" anchor="b"/>
                </a:tc>
                <a:tc>
                  <a:txBody>
                    <a:bodyPr/>
                    <a:lstStyle/>
                    <a:p>
                      <a:pPr algn="r" fontAlgn="b"/>
                      <a:r>
                        <a:rPr lang="tr-TR" sz="1000" b="0" u="none" strike="noStrike">
                          <a:effectLst/>
                          <a:latin typeface="+mj-lt"/>
                        </a:rPr>
                        <a:t>Motosiklet</a:t>
                      </a:r>
                      <a:endParaRPr lang="tr-TR" sz="1000" b="0" i="0" u="none" strike="noStrike">
                        <a:effectLst/>
                        <a:latin typeface="+mj-lt"/>
                      </a:endParaRPr>
                    </a:p>
                  </a:txBody>
                  <a:tcPr marL="9525" marR="9525" marT="9525" marB="0" anchor="b"/>
                </a:tc>
                <a:tc>
                  <a:txBody>
                    <a:bodyPr/>
                    <a:lstStyle/>
                    <a:p>
                      <a:pPr algn="r" fontAlgn="b"/>
                      <a:r>
                        <a:rPr lang="tr-TR" sz="1000" b="0" u="none" strike="noStrike">
                          <a:effectLst/>
                          <a:latin typeface="+mj-lt"/>
                        </a:rPr>
                        <a:t>Özel amaçlı</a:t>
                      </a:r>
                      <a:endParaRPr lang="tr-TR" sz="1000" b="0" i="0" u="none" strike="noStrike">
                        <a:effectLst/>
                        <a:latin typeface="+mj-lt"/>
                      </a:endParaRPr>
                    </a:p>
                  </a:txBody>
                  <a:tcPr marL="9525" marR="9525" marT="9525" marB="0" anchor="b"/>
                </a:tc>
                <a:tc>
                  <a:txBody>
                    <a:bodyPr/>
                    <a:lstStyle/>
                    <a:p>
                      <a:pPr algn="r" fontAlgn="b"/>
                      <a:r>
                        <a:rPr lang="tr-TR" sz="1000" b="0" u="none" strike="noStrike">
                          <a:effectLst/>
                          <a:latin typeface="+mj-lt"/>
                        </a:rPr>
                        <a:t>Traktör</a:t>
                      </a:r>
                      <a:endParaRPr lang="tr-TR" sz="1000" b="0" i="0" u="none" strike="noStrike">
                        <a:effectLst/>
                        <a:latin typeface="+mj-lt"/>
                      </a:endParaRPr>
                    </a:p>
                  </a:txBody>
                  <a:tcPr marL="9525" marR="9525" marT="9525" marB="0" anchor="b"/>
                </a:tc>
              </a:tr>
              <a:tr h="190500">
                <a:tc>
                  <a:txBody>
                    <a:bodyPr/>
                    <a:lstStyle/>
                    <a:p>
                      <a:pPr algn="l" fontAlgn="b"/>
                      <a:r>
                        <a:rPr lang="tr-TR" sz="1000" b="0" i="0" u="none" strike="noStrike" dirty="0" smtClean="0">
                          <a:effectLst/>
                          <a:latin typeface="+mn-lt"/>
                        </a:rPr>
                        <a:t>2011</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16 089 528</a:t>
                      </a:r>
                    </a:p>
                  </a:txBody>
                  <a:tcPr marL="9525" marR="9525" marT="9525" marB="0" anchor="b"/>
                </a:tc>
                <a:tc>
                  <a:txBody>
                    <a:bodyPr/>
                    <a:lstStyle/>
                    <a:p>
                      <a:pPr algn="r" fontAlgn="b"/>
                      <a:r>
                        <a:rPr lang="tr-TR" sz="1000" b="0" i="0" u="none" strike="noStrike" dirty="0">
                          <a:effectLst/>
                          <a:latin typeface="+mj-lt"/>
                        </a:rPr>
                        <a:t>8 113 111</a:t>
                      </a:r>
                    </a:p>
                  </a:txBody>
                  <a:tcPr marL="9525" marR="9525" marT="9525" marB="0" anchor="b"/>
                </a:tc>
                <a:tc>
                  <a:txBody>
                    <a:bodyPr/>
                    <a:lstStyle/>
                    <a:p>
                      <a:pPr algn="r" fontAlgn="b"/>
                      <a:r>
                        <a:rPr lang="tr-TR" sz="1000" b="0" i="0" u="none" strike="noStrike" dirty="0">
                          <a:effectLst/>
                          <a:latin typeface="+mj-lt"/>
                        </a:rPr>
                        <a:t> 389 435</a:t>
                      </a:r>
                    </a:p>
                  </a:txBody>
                  <a:tcPr marL="9525" marR="9525" marT="9525" marB="0" anchor="b"/>
                </a:tc>
                <a:tc>
                  <a:txBody>
                    <a:bodyPr/>
                    <a:lstStyle/>
                    <a:p>
                      <a:pPr algn="r" fontAlgn="b"/>
                      <a:r>
                        <a:rPr lang="tr-TR" sz="1000" b="0" i="0" u="none" strike="noStrike">
                          <a:effectLst/>
                          <a:latin typeface="+mj-lt"/>
                        </a:rPr>
                        <a:t> 219 906</a:t>
                      </a:r>
                    </a:p>
                  </a:txBody>
                  <a:tcPr marL="9525" marR="9525" marT="9525" marB="0" anchor="b"/>
                </a:tc>
                <a:tc>
                  <a:txBody>
                    <a:bodyPr/>
                    <a:lstStyle/>
                    <a:p>
                      <a:pPr algn="r" fontAlgn="b"/>
                      <a:r>
                        <a:rPr lang="tr-TR" sz="1000" b="0" i="0" u="none" strike="noStrike">
                          <a:effectLst/>
                          <a:latin typeface="+mj-lt"/>
                        </a:rPr>
                        <a:t>2 611 104</a:t>
                      </a:r>
                    </a:p>
                  </a:txBody>
                  <a:tcPr marL="9525" marR="9525" marT="9525" marB="0" anchor="b"/>
                </a:tc>
                <a:tc>
                  <a:txBody>
                    <a:bodyPr/>
                    <a:lstStyle/>
                    <a:p>
                      <a:pPr algn="r" fontAlgn="b"/>
                      <a:r>
                        <a:rPr lang="tr-TR" sz="1000" b="0" i="0" u="none" strike="noStrike">
                          <a:effectLst/>
                          <a:latin typeface="+mj-lt"/>
                        </a:rPr>
                        <a:t> 728 458</a:t>
                      </a:r>
                    </a:p>
                  </a:txBody>
                  <a:tcPr marL="9525" marR="9525" marT="9525" marB="0" anchor="b"/>
                </a:tc>
                <a:tc>
                  <a:txBody>
                    <a:bodyPr/>
                    <a:lstStyle/>
                    <a:p>
                      <a:pPr algn="r" fontAlgn="b"/>
                      <a:r>
                        <a:rPr lang="tr-TR" sz="1000" b="0" i="0" u="none" strike="noStrike">
                          <a:effectLst/>
                          <a:latin typeface="+mj-lt"/>
                        </a:rPr>
                        <a:t>2 527 190</a:t>
                      </a:r>
                    </a:p>
                  </a:txBody>
                  <a:tcPr marL="9525" marR="9525" marT="9525" marB="0" anchor="b"/>
                </a:tc>
                <a:tc>
                  <a:txBody>
                    <a:bodyPr/>
                    <a:lstStyle/>
                    <a:p>
                      <a:pPr algn="r" fontAlgn="b"/>
                      <a:r>
                        <a:rPr lang="tr-TR" sz="1000" b="0" i="0" u="none" strike="noStrike">
                          <a:effectLst/>
                          <a:latin typeface="+mj-lt"/>
                        </a:rPr>
                        <a:t> 34 116</a:t>
                      </a:r>
                    </a:p>
                  </a:txBody>
                  <a:tcPr marL="9525" marR="9525" marT="9525" marB="0" anchor="b"/>
                </a:tc>
                <a:tc>
                  <a:txBody>
                    <a:bodyPr/>
                    <a:lstStyle/>
                    <a:p>
                      <a:pPr algn="r" fontAlgn="b"/>
                      <a:r>
                        <a:rPr lang="tr-TR" sz="1000" b="0" i="0" u="none" strike="noStrike">
                          <a:effectLst/>
                          <a:latin typeface="+mj-lt"/>
                        </a:rPr>
                        <a:t>1 466 208</a:t>
                      </a:r>
                    </a:p>
                  </a:txBody>
                  <a:tcPr marL="9525" marR="9525" marT="9525" marB="0" anchor="b"/>
                </a:tc>
              </a:tr>
              <a:tr h="190500">
                <a:tc>
                  <a:txBody>
                    <a:bodyPr/>
                    <a:lstStyle/>
                    <a:p>
                      <a:pPr algn="l" fontAlgn="b"/>
                      <a:r>
                        <a:rPr lang="tr-TR" sz="1000" b="0" i="0" u="none" strike="noStrike" dirty="0" smtClean="0">
                          <a:effectLst/>
                          <a:latin typeface="+mn-lt"/>
                        </a:rPr>
                        <a:t>2012</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17 033 413</a:t>
                      </a:r>
                    </a:p>
                  </a:txBody>
                  <a:tcPr marL="9525" marR="9525" marT="9525" marB="0" anchor="b"/>
                </a:tc>
                <a:tc>
                  <a:txBody>
                    <a:bodyPr/>
                    <a:lstStyle/>
                    <a:p>
                      <a:pPr algn="r" fontAlgn="b"/>
                      <a:r>
                        <a:rPr lang="tr-TR" sz="1000" b="0" i="0" u="none" strike="noStrike">
                          <a:effectLst/>
                          <a:latin typeface="+mj-lt"/>
                        </a:rPr>
                        <a:t>8 648 875</a:t>
                      </a:r>
                    </a:p>
                  </a:txBody>
                  <a:tcPr marL="9525" marR="9525" marT="9525" marB="0" anchor="b"/>
                </a:tc>
                <a:tc>
                  <a:txBody>
                    <a:bodyPr/>
                    <a:lstStyle/>
                    <a:p>
                      <a:pPr algn="r" fontAlgn="b"/>
                      <a:r>
                        <a:rPr lang="tr-TR" sz="1000" b="0" i="0" u="none" strike="noStrike" dirty="0">
                          <a:effectLst/>
                          <a:latin typeface="+mj-lt"/>
                        </a:rPr>
                        <a:t> 396 119</a:t>
                      </a:r>
                    </a:p>
                  </a:txBody>
                  <a:tcPr marL="9525" marR="9525" marT="9525" marB="0" anchor="b"/>
                </a:tc>
                <a:tc>
                  <a:txBody>
                    <a:bodyPr/>
                    <a:lstStyle/>
                    <a:p>
                      <a:pPr algn="r" fontAlgn="b"/>
                      <a:r>
                        <a:rPr lang="tr-TR" sz="1000" b="0" i="0" u="none" strike="noStrike">
                          <a:effectLst/>
                          <a:latin typeface="+mj-lt"/>
                        </a:rPr>
                        <a:t> 235 949</a:t>
                      </a:r>
                    </a:p>
                  </a:txBody>
                  <a:tcPr marL="9525" marR="9525" marT="9525" marB="0" anchor="b"/>
                </a:tc>
                <a:tc>
                  <a:txBody>
                    <a:bodyPr/>
                    <a:lstStyle/>
                    <a:p>
                      <a:pPr algn="r" fontAlgn="b"/>
                      <a:r>
                        <a:rPr lang="tr-TR" sz="1000" b="0" i="0" u="none" strike="noStrike">
                          <a:effectLst/>
                          <a:latin typeface="+mj-lt"/>
                        </a:rPr>
                        <a:t>2 794 606</a:t>
                      </a:r>
                    </a:p>
                  </a:txBody>
                  <a:tcPr marL="9525" marR="9525" marT="9525" marB="0" anchor="b"/>
                </a:tc>
                <a:tc>
                  <a:txBody>
                    <a:bodyPr/>
                    <a:lstStyle/>
                    <a:p>
                      <a:pPr algn="r" fontAlgn="b"/>
                      <a:r>
                        <a:rPr lang="tr-TR" sz="1000" b="0" i="0" u="none" strike="noStrike">
                          <a:effectLst/>
                          <a:latin typeface="+mj-lt"/>
                        </a:rPr>
                        <a:t> 751 650</a:t>
                      </a:r>
                    </a:p>
                  </a:txBody>
                  <a:tcPr marL="9525" marR="9525" marT="9525" marB="0" anchor="b"/>
                </a:tc>
                <a:tc>
                  <a:txBody>
                    <a:bodyPr/>
                    <a:lstStyle/>
                    <a:p>
                      <a:pPr algn="r" fontAlgn="b"/>
                      <a:r>
                        <a:rPr lang="tr-TR" sz="1000" b="0" i="0" u="none" strike="noStrike">
                          <a:effectLst/>
                          <a:latin typeface="+mj-lt"/>
                        </a:rPr>
                        <a:t>2 657 722</a:t>
                      </a:r>
                    </a:p>
                  </a:txBody>
                  <a:tcPr marL="9525" marR="9525" marT="9525" marB="0" anchor="b"/>
                </a:tc>
                <a:tc>
                  <a:txBody>
                    <a:bodyPr/>
                    <a:lstStyle/>
                    <a:p>
                      <a:pPr algn="r" fontAlgn="b"/>
                      <a:r>
                        <a:rPr lang="tr-TR" sz="1000" b="0" i="0" u="none" strike="noStrike">
                          <a:effectLst/>
                          <a:latin typeface="+mj-lt"/>
                        </a:rPr>
                        <a:t> 33 071</a:t>
                      </a:r>
                    </a:p>
                  </a:txBody>
                  <a:tcPr marL="9525" marR="9525" marT="9525" marB="0" anchor="b"/>
                </a:tc>
                <a:tc>
                  <a:txBody>
                    <a:bodyPr/>
                    <a:lstStyle/>
                    <a:p>
                      <a:pPr algn="r" fontAlgn="b"/>
                      <a:r>
                        <a:rPr lang="tr-TR" sz="1000" b="0" i="0" u="none" strike="noStrike">
                          <a:effectLst/>
                          <a:latin typeface="+mj-lt"/>
                        </a:rPr>
                        <a:t>1 515 421</a:t>
                      </a:r>
                    </a:p>
                  </a:txBody>
                  <a:tcPr marL="9525" marR="9525" marT="9525" marB="0" anchor="b"/>
                </a:tc>
              </a:tr>
              <a:tr h="190500">
                <a:tc>
                  <a:txBody>
                    <a:bodyPr/>
                    <a:lstStyle/>
                    <a:p>
                      <a:pPr algn="l" fontAlgn="b"/>
                      <a:r>
                        <a:rPr lang="tr-TR" sz="1000" b="0" i="0" u="none" strike="noStrike" dirty="0" smtClean="0">
                          <a:effectLst/>
                          <a:latin typeface="+mn-lt"/>
                        </a:rPr>
                        <a:t>2013</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17 939 447</a:t>
                      </a:r>
                    </a:p>
                  </a:txBody>
                  <a:tcPr marL="9525" marR="9525" marT="9525" marB="0" anchor="b"/>
                </a:tc>
                <a:tc>
                  <a:txBody>
                    <a:bodyPr/>
                    <a:lstStyle/>
                    <a:p>
                      <a:pPr algn="r" fontAlgn="b"/>
                      <a:r>
                        <a:rPr lang="tr-TR" sz="1000" b="0" i="0" u="none" strike="noStrike">
                          <a:effectLst/>
                          <a:latin typeface="+mj-lt"/>
                        </a:rPr>
                        <a:t>9 283 923</a:t>
                      </a:r>
                    </a:p>
                  </a:txBody>
                  <a:tcPr marL="9525" marR="9525" marT="9525" marB="0" anchor="b"/>
                </a:tc>
                <a:tc>
                  <a:txBody>
                    <a:bodyPr/>
                    <a:lstStyle/>
                    <a:p>
                      <a:pPr algn="r" fontAlgn="b"/>
                      <a:r>
                        <a:rPr lang="tr-TR" sz="1000" b="0" i="0" u="none" strike="noStrike" dirty="0">
                          <a:effectLst/>
                          <a:latin typeface="+mj-lt"/>
                        </a:rPr>
                        <a:t> 421 848</a:t>
                      </a:r>
                    </a:p>
                  </a:txBody>
                  <a:tcPr marL="9525" marR="9525" marT="9525" marB="0" anchor="b"/>
                </a:tc>
                <a:tc>
                  <a:txBody>
                    <a:bodyPr/>
                    <a:lstStyle/>
                    <a:p>
                      <a:pPr algn="r" fontAlgn="b"/>
                      <a:r>
                        <a:rPr lang="tr-TR" sz="1000" b="0" i="0" u="none" strike="noStrike" dirty="0">
                          <a:effectLst/>
                          <a:latin typeface="+mj-lt"/>
                        </a:rPr>
                        <a:t> 219 885</a:t>
                      </a:r>
                    </a:p>
                  </a:txBody>
                  <a:tcPr marL="9525" marR="9525" marT="9525" marB="0" anchor="b"/>
                </a:tc>
                <a:tc>
                  <a:txBody>
                    <a:bodyPr/>
                    <a:lstStyle/>
                    <a:p>
                      <a:pPr algn="r" fontAlgn="b"/>
                      <a:r>
                        <a:rPr lang="tr-TR" sz="1000" b="0" i="0" u="none" strike="noStrike" dirty="0">
                          <a:effectLst/>
                          <a:latin typeface="+mj-lt"/>
                        </a:rPr>
                        <a:t>2 933 050</a:t>
                      </a:r>
                    </a:p>
                  </a:txBody>
                  <a:tcPr marL="9525" marR="9525" marT="9525" marB="0" anchor="b"/>
                </a:tc>
                <a:tc>
                  <a:txBody>
                    <a:bodyPr/>
                    <a:lstStyle/>
                    <a:p>
                      <a:pPr algn="r" fontAlgn="b"/>
                      <a:r>
                        <a:rPr lang="tr-TR" sz="1000" b="0" i="0" u="none" strike="noStrike">
                          <a:effectLst/>
                          <a:latin typeface="+mj-lt"/>
                        </a:rPr>
                        <a:t> 755 950</a:t>
                      </a:r>
                    </a:p>
                  </a:txBody>
                  <a:tcPr marL="9525" marR="9525" marT="9525" marB="0" anchor="b"/>
                </a:tc>
                <a:tc>
                  <a:txBody>
                    <a:bodyPr/>
                    <a:lstStyle/>
                    <a:p>
                      <a:pPr algn="r" fontAlgn="b"/>
                      <a:r>
                        <a:rPr lang="tr-TR" sz="1000" b="0" i="0" u="none" strike="noStrike">
                          <a:effectLst/>
                          <a:latin typeface="+mj-lt"/>
                        </a:rPr>
                        <a:t>2 722 826</a:t>
                      </a:r>
                    </a:p>
                  </a:txBody>
                  <a:tcPr marL="9525" marR="9525" marT="9525" marB="0" anchor="b"/>
                </a:tc>
                <a:tc>
                  <a:txBody>
                    <a:bodyPr/>
                    <a:lstStyle/>
                    <a:p>
                      <a:pPr algn="r" fontAlgn="b"/>
                      <a:r>
                        <a:rPr lang="tr-TR" sz="1000" b="0" i="0" u="none" strike="noStrike">
                          <a:effectLst/>
                          <a:latin typeface="+mj-lt"/>
                        </a:rPr>
                        <a:t> 36 148</a:t>
                      </a:r>
                    </a:p>
                  </a:txBody>
                  <a:tcPr marL="9525" marR="9525" marT="9525" marB="0" anchor="b"/>
                </a:tc>
                <a:tc>
                  <a:txBody>
                    <a:bodyPr/>
                    <a:lstStyle/>
                    <a:p>
                      <a:pPr algn="r" fontAlgn="b"/>
                      <a:r>
                        <a:rPr lang="tr-TR" sz="1000" b="0" i="0" u="none" strike="noStrike">
                          <a:effectLst/>
                          <a:latin typeface="+mj-lt"/>
                        </a:rPr>
                        <a:t>1 565 817</a:t>
                      </a:r>
                    </a:p>
                  </a:txBody>
                  <a:tcPr marL="9525" marR="9525" marT="9525" marB="0" anchor="b"/>
                </a:tc>
              </a:tr>
              <a:tr h="190500">
                <a:tc>
                  <a:txBody>
                    <a:bodyPr/>
                    <a:lstStyle/>
                    <a:p>
                      <a:pPr algn="l" fontAlgn="b"/>
                      <a:r>
                        <a:rPr lang="tr-TR" sz="1000" b="0" i="0" u="none" strike="noStrike" dirty="0" smtClean="0">
                          <a:effectLst/>
                          <a:latin typeface="+mn-lt"/>
                        </a:rPr>
                        <a:t>2014</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18 828 721</a:t>
                      </a:r>
                    </a:p>
                  </a:txBody>
                  <a:tcPr marL="9525" marR="9525" marT="9525" marB="0" anchor="b"/>
                </a:tc>
                <a:tc>
                  <a:txBody>
                    <a:bodyPr/>
                    <a:lstStyle/>
                    <a:p>
                      <a:pPr algn="r" fontAlgn="b"/>
                      <a:r>
                        <a:rPr lang="tr-TR" sz="1000" b="0" i="0" u="none" strike="noStrike">
                          <a:effectLst/>
                          <a:latin typeface="+mj-lt"/>
                        </a:rPr>
                        <a:t>9 857 915</a:t>
                      </a:r>
                    </a:p>
                  </a:txBody>
                  <a:tcPr marL="9525" marR="9525" marT="9525" marB="0" anchor="b"/>
                </a:tc>
                <a:tc>
                  <a:txBody>
                    <a:bodyPr/>
                    <a:lstStyle/>
                    <a:p>
                      <a:pPr algn="r" fontAlgn="b"/>
                      <a:r>
                        <a:rPr lang="tr-TR" sz="1000" b="0" i="0" u="none" strike="noStrike">
                          <a:effectLst/>
                          <a:latin typeface="+mj-lt"/>
                        </a:rPr>
                        <a:t> 427 264</a:t>
                      </a:r>
                    </a:p>
                  </a:txBody>
                  <a:tcPr marL="9525" marR="9525" marT="9525" marB="0" anchor="b"/>
                </a:tc>
                <a:tc>
                  <a:txBody>
                    <a:bodyPr/>
                    <a:lstStyle/>
                    <a:p>
                      <a:pPr algn="r" fontAlgn="b"/>
                      <a:r>
                        <a:rPr lang="tr-TR" sz="1000" b="0" i="0" u="none" strike="noStrike">
                          <a:effectLst/>
                          <a:latin typeface="+mj-lt"/>
                        </a:rPr>
                        <a:t> 211 200</a:t>
                      </a:r>
                    </a:p>
                  </a:txBody>
                  <a:tcPr marL="9525" marR="9525" marT="9525" marB="0" anchor="b"/>
                </a:tc>
                <a:tc>
                  <a:txBody>
                    <a:bodyPr/>
                    <a:lstStyle/>
                    <a:p>
                      <a:pPr algn="r" fontAlgn="b"/>
                      <a:r>
                        <a:rPr lang="tr-TR" sz="1000" b="0" i="0" u="none" strike="noStrike" dirty="0">
                          <a:effectLst/>
                          <a:latin typeface="+mj-lt"/>
                        </a:rPr>
                        <a:t>3 062 479</a:t>
                      </a:r>
                    </a:p>
                  </a:txBody>
                  <a:tcPr marL="9525" marR="9525" marT="9525" marB="0" anchor="b"/>
                </a:tc>
                <a:tc>
                  <a:txBody>
                    <a:bodyPr/>
                    <a:lstStyle/>
                    <a:p>
                      <a:pPr algn="r" fontAlgn="b"/>
                      <a:r>
                        <a:rPr lang="tr-TR" sz="1000" b="0" i="0" u="none" strike="noStrike">
                          <a:effectLst/>
                          <a:latin typeface="+mj-lt"/>
                        </a:rPr>
                        <a:t> 773 728</a:t>
                      </a:r>
                    </a:p>
                  </a:txBody>
                  <a:tcPr marL="9525" marR="9525" marT="9525" marB="0" anchor="b"/>
                </a:tc>
                <a:tc>
                  <a:txBody>
                    <a:bodyPr/>
                    <a:lstStyle/>
                    <a:p>
                      <a:pPr algn="r" fontAlgn="b"/>
                      <a:r>
                        <a:rPr lang="tr-TR" sz="1000" b="0" i="0" u="none" strike="noStrike">
                          <a:effectLst/>
                          <a:latin typeface="+mj-lt"/>
                        </a:rPr>
                        <a:t>2 828 466</a:t>
                      </a:r>
                    </a:p>
                  </a:txBody>
                  <a:tcPr marL="9525" marR="9525" marT="9525" marB="0" anchor="b"/>
                </a:tc>
                <a:tc>
                  <a:txBody>
                    <a:bodyPr/>
                    <a:lstStyle/>
                    <a:p>
                      <a:pPr algn="r" fontAlgn="b"/>
                      <a:r>
                        <a:rPr lang="tr-TR" sz="1000" b="0" i="0" u="none" strike="noStrike">
                          <a:effectLst/>
                          <a:latin typeface="+mj-lt"/>
                        </a:rPr>
                        <a:t> 40 731</a:t>
                      </a:r>
                    </a:p>
                  </a:txBody>
                  <a:tcPr marL="9525" marR="9525" marT="9525" marB="0" anchor="b"/>
                </a:tc>
                <a:tc>
                  <a:txBody>
                    <a:bodyPr/>
                    <a:lstStyle/>
                    <a:p>
                      <a:pPr algn="r" fontAlgn="b"/>
                      <a:r>
                        <a:rPr lang="tr-TR" sz="1000" b="0" i="0" u="none" strike="noStrike">
                          <a:effectLst/>
                          <a:latin typeface="+mj-lt"/>
                        </a:rPr>
                        <a:t>1 626 938</a:t>
                      </a:r>
                    </a:p>
                  </a:txBody>
                  <a:tcPr marL="9525" marR="9525" marT="9525" marB="0" anchor="b"/>
                </a:tc>
              </a:tr>
              <a:tr h="190500">
                <a:tc>
                  <a:txBody>
                    <a:bodyPr/>
                    <a:lstStyle/>
                    <a:p>
                      <a:pPr algn="l" fontAlgn="b"/>
                      <a:r>
                        <a:rPr lang="tr-TR" sz="1000" b="0" i="0" u="none" strike="noStrike" dirty="0" smtClean="0">
                          <a:effectLst/>
                          <a:latin typeface="+mn-lt"/>
                        </a:rPr>
                        <a:t>2015</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19 994 472</a:t>
                      </a:r>
                    </a:p>
                  </a:txBody>
                  <a:tcPr marL="9525" marR="9525" marT="9525" marB="0" anchor="b"/>
                </a:tc>
                <a:tc>
                  <a:txBody>
                    <a:bodyPr/>
                    <a:lstStyle/>
                    <a:p>
                      <a:pPr algn="r" fontAlgn="b"/>
                      <a:r>
                        <a:rPr lang="tr-TR" sz="1000" b="0" i="0" u="none" strike="noStrike">
                          <a:effectLst/>
                          <a:latin typeface="+mj-lt"/>
                        </a:rPr>
                        <a:t>10 589 337</a:t>
                      </a:r>
                    </a:p>
                  </a:txBody>
                  <a:tcPr marL="9525" marR="9525" marT="9525" marB="0" anchor="b"/>
                </a:tc>
                <a:tc>
                  <a:txBody>
                    <a:bodyPr/>
                    <a:lstStyle/>
                    <a:p>
                      <a:pPr algn="r" fontAlgn="b"/>
                      <a:r>
                        <a:rPr lang="tr-TR" sz="1000" b="0" i="0" u="none" strike="noStrike">
                          <a:effectLst/>
                          <a:latin typeface="+mj-lt"/>
                        </a:rPr>
                        <a:t> 449 213</a:t>
                      </a:r>
                    </a:p>
                  </a:txBody>
                  <a:tcPr marL="9525" marR="9525" marT="9525" marB="0" anchor="b"/>
                </a:tc>
                <a:tc>
                  <a:txBody>
                    <a:bodyPr/>
                    <a:lstStyle/>
                    <a:p>
                      <a:pPr algn="r" fontAlgn="b"/>
                      <a:r>
                        <a:rPr lang="tr-TR" sz="1000" b="0" i="0" u="none" strike="noStrike">
                          <a:effectLst/>
                          <a:latin typeface="+mj-lt"/>
                        </a:rPr>
                        <a:t> 217 056</a:t>
                      </a:r>
                    </a:p>
                  </a:txBody>
                  <a:tcPr marL="9525" marR="9525" marT="9525" marB="0" anchor="b"/>
                </a:tc>
                <a:tc>
                  <a:txBody>
                    <a:bodyPr/>
                    <a:lstStyle/>
                    <a:p>
                      <a:pPr algn="r" fontAlgn="b"/>
                      <a:r>
                        <a:rPr lang="tr-TR" sz="1000" b="0" i="0" u="none" strike="noStrike" dirty="0">
                          <a:effectLst/>
                          <a:latin typeface="+mj-lt"/>
                        </a:rPr>
                        <a:t>3 255 299</a:t>
                      </a:r>
                    </a:p>
                  </a:txBody>
                  <a:tcPr marL="9525" marR="9525" marT="9525" marB="0" anchor="b"/>
                </a:tc>
                <a:tc>
                  <a:txBody>
                    <a:bodyPr/>
                    <a:lstStyle/>
                    <a:p>
                      <a:pPr algn="r" fontAlgn="b"/>
                      <a:r>
                        <a:rPr lang="tr-TR" sz="1000" b="0" i="0" u="none" strike="noStrike">
                          <a:effectLst/>
                          <a:latin typeface="+mj-lt"/>
                        </a:rPr>
                        <a:t> 804 319</a:t>
                      </a:r>
                    </a:p>
                  </a:txBody>
                  <a:tcPr marL="9525" marR="9525" marT="9525" marB="0" anchor="b"/>
                </a:tc>
                <a:tc>
                  <a:txBody>
                    <a:bodyPr/>
                    <a:lstStyle/>
                    <a:p>
                      <a:pPr algn="r" fontAlgn="b"/>
                      <a:r>
                        <a:rPr lang="tr-TR" sz="1000" b="0" i="0" u="none" strike="noStrike">
                          <a:effectLst/>
                          <a:latin typeface="+mj-lt"/>
                        </a:rPr>
                        <a:t>2 938 364</a:t>
                      </a:r>
                    </a:p>
                  </a:txBody>
                  <a:tcPr marL="9525" marR="9525" marT="9525" marB="0" anchor="b"/>
                </a:tc>
                <a:tc>
                  <a:txBody>
                    <a:bodyPr/>
                    <a:lstStyle/>
                    <a:p>
                      <a:pPr algn="r" fontAlgn="b"/>
                      <a:r>
                        <a:rPr lang="tr-TR" sz="1000" b="0" i="0" u="none" strike="noStrike">
                          <a:effectLst/>
                          <a:latin typeface="+mj-lt"/>
                        </a:rPr>
                        <a:t> 45 732</a:t>
                      </a:r>
                    </a:p>
                  </a:txBody>
                  <a:tcPr marL="9525" marR="9525" marT="9525" marB="0" anchor="b"/>
                </a:tc>
                <a:tc>
                  <a:txBody>
                    <a:bodyPr/>
                    <a:lstStyle/>
                    <a:p>
                      <a:pPr algn="r" fontAlgn="b"/>
                      <a:r>
                        <a:rPr lang="tr-TR" sz="1000" b="0" i="0" u="none" strike="noStrike">
                          <a:effectLst/>
                          <a:latin typeface="+mj-lt"/>
                        </a:rPr>
                        <a:t>1 695 152</a:t>
                      </a:r>
                    </a:p>
                  </a:txBody>
                  <a:tcPr marL="9525" marR="9525" marT="9525" marB="0" anchor="b"/>
                </a:tc>
              </a:tr>
              <a:tr h="190500">
                <a:tc>
                  <a:txBody>
                    <a:bodyPr/>
                    <a:lstStyle/>
                    <a:p>
                      <a:pPr algn="l" fontAlgn="b"/>
                      <a:r>
                        <a:rPr lang="tr-TR" sz="1000" b="0" i="0" u="none" strike="noStrike" dirty="0" smtClean="0">
                          <a:effectLst/>
                          <a:latin typeface="+mn-lt"/>
                        </a:rPr>
                        <a:t>2016</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21 090 424</a:t>
                      </a:r>
                    </a:p>
                  </a:txBody>
                  <a:tcPr marL="9525" marR="9525" marT="9525" marB="0" anchor="b"/>
                </a:tc>
                <a:tc>
                  <a:txBody>
                    <a:bodyPr/>
                    <a:lstStyle/>
                    <a:p>
                      <a:pPr algn="r" fontAlgn="b"/>
                      <a:r>
                        <a:rPr lang="tr-TR" sz="1000" b="0" i="0" u="none" strike="noStrike">
                          <a:effectLst/>
                          <a:latin typeface="+mj-lt"/>
                        </a:rPr>
                        <a:t>11 317 998</a:t>
                      </a:r>
                    </a:p>
                  </a:txBody>
                  <a:tcPr marL="9525" marR="9525" marT="9525" marB="0" anchor="b"/>
                </a:tc>
                <a:tc>
                  <a:txBody>
                    <a:bodyPr/>
                    <a:lstStyle/>
                    <a:p>
                      <a:pPr algn="r" fontAlgn="b"/>
                      <a:r>
                        <a:rPr lang="tr-TR" sz="1000" b="0" i="0" u="none" strike="noStrike">
                          <a:effectLst/>
                          <a:latin typeface="+mj-lt"/>
                        </a:rPr>
                        <a:t> 463 933</a:t>
                      </a:r>
                    </a:p>
                  </a:txBody>
                  <a:tcPr marL="9525" marR="9525" marT="9525" marB="0" anchor="b"/>
                </a:tc>
                <a:tc>
                  <a:txBody>
                    <a:bodyPr/>
                    <a:lstStyle/>
                    <a:p>
                      <a:pPr algn="r" fontAlgn="b"/>
                      <a:r>
                        <a:rPr lang="tr-TR" sz="1000" b="0" i="0" u="none" strike="noStrike">
                          <a:effectLst/>
                          <a:latin typeface="+mj-lt"/>
                        </a:rPr>
                        <a:t> 220 361</a:t>
                      </a:r>
                    </a:p>
                  </a:txBody>
                  <a:tcPr marL="9525" marR="9525" marT="9525" marB="0" anchor="b"/>
                </a:tc>
                <a:tc>
                  <a:txBody>
                    <a:bodyPr/>
                    <a:lstStyle/>
                    <a:p>
                      <a:pPr algn="r" fontAlgn="b"/>
                      <a:r>
                        <a:rPr lang="tr-TR" sz="1000" b="0" i="0" u="none" strike="noStrike" dirty="0">
                          <a:effectLst/>
                          <a:latin typeface="+mj-lt"/>
                        </a:rPr>
                        <a:t>3 442 483</a:t>
                      </a:r>
                    </a:p>
                  </a:txBody>
                  <a:tcPr marL="9525" marR="9525" marT="9525" marB="0" anchor="b"/>
                </a:tc>
                <a:tc>
                  <a:txBody>
                    <a:bodyPr/>
                    <a:lstStyle/>
                    <a:p>
                      <a:pPr algn="r" fontAlgn="b"/>
                      <a:r>
                        <a:rPr lang="tr-TR" sz="1000" b="0" i="0" u="none" strike="noStrike" dirty="0">
                          <a:effectLst/>
                          <a:latin typeface="+mj-lt"/>
                        </a:rPr>
                        <a:t> 825 334</a:t>
                      </a:r>
                    </a:p>
                  </a:txBody>
                  <a:tcPr marL="9525" marR="9525" marT="9525" marB="0" anchor="b"/>
                </a:tc>
                <a:tc>
                  <a:txBody>
                    <a:bodyPr/>
                    <a:lstStyle/>
                    <a:p>
                      <a:pPr algn="r" fontAlgn="b"/>
                      <a:r>
                        <a:rPr lang="tr-TR" sz="1000" b="0" i="0" u="none" strike="noStrike" dirty="0">
                          <a:effectLst/>
                          <a:latin typeface="+mj-lt"/>
                        </a:rPr>
                        <a:t>3 003 733</a:t>
                      </a:r>
                    </a:p>
                  </a:txBody>
                  <a:tcPr marL="9525" marR="9525" marT="9525" marB="0" anchor="b"/>
                </a:tc>
                <a:tc>
                  <a:txBody>
                    <a:bodyPr/>
                    <a:lstStyle/>
                    <a:p>
                      <a:pPr algn="r" fontAlgn="b"/>
                      <a:r>
                        <a:rPr lang="tr-TR" sz="1000" b="0" i="0" u="none" strike="noStrike">
                          <a:effectLst/>
                          <a:latin typeface="+mj-lt"/>
                        </a:rPr>
                        <a:t> 50 818</a:t>
                      </a:r>
                    </a:p>
                  </a:txBody>
                  <a:tcPr marL="9525" marR="9525" marT="9525" marB="0" anchor="b"/>
                </a:tc>
                <a:tc>
                  <a:txBody>
                    <a:bodyPr/>
                    <a:lstStyle/>
                    <a:p>
                      <a:pPr algn="r" fontAlgn="b"/>
                      <a:r>
                        <a:rPr lang="tr-TR" sz="1000" b="0" i="0" u="none" strike="noStrike">
                          <a:effectLst/>
                          <a:latin typeface="+mj-lt"/>
                        </a:rPr>
                        <a:t>1 765 764</a:t>
                      </a:r>
                    </a:p>
                  </a:txBody>
                  <a:tcPr marL="9525" marR="9525" marT="9525" marB="0" anchor="b"/>
                </a:tc>
              </a:tr>
              <a:tr h="190500">
                <a:tc>
                  <a:txBody>
                    <a:bodyPr/>
                    <a:lstStyle/>
                    <a:p>
                      <a:pPr algn="l" fontAlgn="b"/>
                      <a:r>
                        <a:rPr lang="tr-TR" sz="1000" b="0" i="0" u="none" strike="noStrike" dirty="0" smtClean="0">
                          <a:effectLst/>
                          <a:latin typeface="+mn-lt"/>
                        </a:rPr>
                        <a:t>2017</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22 218 945</a:t>
                      </a:r>
                    </a:p>
                  </a:txBody>
                  <a:tcPr marL="9525" marR="9525" marT="9525" marB="0" anchor="b"/>
                </a:tc>
                <a:tc>
                  <a:txBody>
                    <a:bodyPr/>
                    <a:lstStyle/>
                    <a:p>
                      <a:pPr algn="r" fontAlgn="b"/>
                      <a:r>
                        <a:rPr lang="tr-TR" sz="1000" b="0" i="0" u="none" strike="noStrike">
                          <a:effectLst/>
                          <a:latin typeface="+mj-lt"/>
                        </a:rPr>
                        <a:t>12 035 978</a:t>
                      </a:r>
                    </a:p>
                  </a:txBody>
                  <a:tcPr marL="9525" marR="9525" marT="9525" marB="0" anchor="b"/>
                </a:tc>
                <a:tc>
                  <a:txBody>
                    <a:bodyPr/>
                    <a:lstStyle/>
                    <a:p>
                      <a:pPr algn="r" fontAlgn="b"/>
                      <a:r>
                        <a:rPr lang="tr-TR" sz="1000" b="0" i="0" u="none" strike="noStrike">
                          <a:effectLst/>
                          <a:latin typeface="+mj-lt"/>
                        </a:rPr>
                        <a:t> 478 618</a:t>
                      </a:r>
                    </a:p>
                  </a:txBody>
                  <a:tcPr marL="9525" marR="9525" marT="9525" marB="0" anchor="b"/>
                </a:tc>
                <a:tc>
                  <a:txBody>
                    <a:bodyPr/>
                    <a:lstStyle/>
                    <a:p>
                      <a:pPr algn="r" fontAlgn="b"/>
                      <a:r>
                        <a:rPr lang="tr-TR" sz="1000" b="0" i="0" u="none" strike="noStrike">
                          <a:effectLst/>
                          <a:latin typeface="+mj-lt"/>
                        </a:rPr>
                        <a:t> 221 885</a:t>
                      </a:r>
                    </a:p>
                  </a:txBody>
                  <a:tcPr marL="9525" marR="9525" marT="9525" marB="0" anchor="b"/>
                </a:tc>
                <a:tc>
                  <a:txBody>
                    <a:bodyPr/>
                    <a:lstStyle/>
                    <a:p>
                      <a:pPr algn="r" fontAlgn="b"/>
                      <a:r>
                        <a:rPr lang="tr-TR" sz="1000" b="0" i="0" u="none" strike="noStrike" dirty="0">
                          <a:effectLst/>
                          <a:latin typeface="+mj-lt"/>
                        </a:rPr>
                        <a:t>3 642 625</a:t>
                      </a:r>
                    </a:p>
                  </a:txBody>
                  <a:tcPr marL="9525" marR="9525" marT="9525" marB="0" anchor="b"/>
                </a:tc>
                <a:tc>
                  <a:txBody>
                    <a:bodyPr/>
                    <a:lstStyle/>
                    <a:p>
                      <a:pPr algn="r" fontAlgn="b"/>
                      <a:r>
                        <a:rPr lang="tr-TR" sz="1000" b="0" i="0" u="none" strike="noStrike" dirty="0">
                          <a:effectLst/>
                          <a:latin typeface="+mj-lt"/>
                        </a:rPr>
                        <a:t> 838 718</a:t>
                      </a:r>
                    </a:p>
                  </a:txBody>
                  <a:tcPr marL="9525" marR="9525" marT="9525" marB="0" anchor="b"/>
                </a:tc>
                <a:tc>
                  <a:txBody>
                    <a:bodyPr/>
                    <a:lstStyle/>
                    <a:p>
                      <a:pPr algn="r" fontAlgn="b"/>
                      <a:r>
                        <a:rPr lang="tr-TR" sz="1000" b="0" i="0" u="none" strike="noStrike" dirty="0">
                          <a:effectLst/>
                          <a:latin typeface="+mj-lt"/>
                        </a:rPr>
                        <a:t>3 102 800</a:t>
                      </a:r>
                    </a:p>
                  </a:txBody>
                  <a:tcPr marL="9525" marR="9525" marT="9525" marB="0" anchor="b"/>
                </a:tc>
                <a:tc>
                  <a:txBody>
                    <a:bodyPr/>
                    <a:lstStyle/>
                    <a:p>
                      <a:pPr algn="r" fontAlgn="b"/>
                      <a:r>
                        <a:rPr lang="tr-TR" sz="1000" b="0" i="0" u="none" strike="noStrike">
                          <a:effectLst/>
                          <a:latin typeface="+mj-lt"/>
                        </a:rPr>
                        <a:t> 60 099</a:t>
                      </a:r>
                    </a:p>
                  </a:txBody>
                  <a:tcPr marL="9525" marR="9525" marT="9525" marB="0" anchor="b"/>
                </a:tc>
                <a:tc>
                  <a:txBody>
                    <a:bodyPr/>
                    <a:lstStyle/>
                    <a:p>
                      <a:pPr algn="r" fontAlgn="b"/>
                      <a:r>
                        <a:rPr lang="tr-TR" sz="1000" b="0" i="0" u="none" strike="noStrike">
                          <a:effectLst/>
                          <a:latin typeface="+mj-lt"/>
                        </a:rPr>
                        <a:t>1 838 222</a:t>
                      </a:r>
                    </a:p>
                  </a:txBody>
                  <a:tcPr marL="9525" marR="9525" marT="9525" marB="0" anchor="b"/>
                </a:tc>
              </a:tr>
              <a:tr h="190500">
                <a:tc>
                  <a:txBody>
                    <a:bodyPr/>
                    <a:lstStyle/>
                    <a:p>
                      <a:pPr algn="l" fontAlgn="b"/>
                      <a:r>
                        <a:rPr lang="tr-TR" sz="1000" b="0" i="0" u="none" strike="noStrike" dirty="0" smtClean="0">
                          <a:effectLst/>
                          <a:latin typeface="+mn-lt"/>
                        </a:rPr>
                        <a:t>2018</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22 865 921</a:t>
                      </a:r>
                    </a:p>
                  </a:txBody>
                  <a:tcPr marL="9525" marR="9525" marT="9525" marB="0" anchor="b"/>
                </a:tc>
                <a:tc>
                  <a:txBody>
                    <a:bodyPr/>
                    <a:lstStyle/>
                    <a:p>
                      <a:pPr algn="r" fontAlgn="b"/>
                      <a:r>
                        <a:rPr lang="tr-TR" sz="1000" b="0" i="0" u="none" strike="noStrike">
                          <a:effectLst/>
                          <a:latin typeface="+mj-lt"/>
                        </a:rPr>
                        <a:t>12 398 190</a:t>
                      </a:r>
                    </a:p>
                  </a:txBody>
                  <a:tcPr marL="9525" marR="9525" marT="9525" marB="0" anchor="b"/>
                </a:tc>
                <a:tc>
                  <a:txBody>
                    <a:bodyPr/>
                    <a:lstStyle/>
                    <a:p>
                      <a:pPr algn="r" fontAlgn="b"/>
                      <a:r>
                        <a:rPr lang="tr-TR" sz="1000" b="0" i="0" u="none" strike="noStrike">
                          <a:effectLst/>
                          <a:latin typeface="+mj-lt"/>
                        </a:rPr>
                        <a:t> 487 527</a:t>
                      </a:r>
                    </a:p>
                  </a:txBody>
                  <a:tcPr marL="9525" marR="9525" marT="9525" marB="0" anchor="b"/>
                </a:tc>
                <a:tc>
                  <a:txBody>
                    <a:bodyPr/>
                    <a:lstStyle/>
                    <a:p>
                      <a:pPr algn="r" fontAlgn="b"/>
                      <a:r>
                        <a:rPr lang="tr-TR" sz="1000" b="0" i="0" u="none" strike="noStrike">
                          <a:effectLst/>
                          <a:latin typeface="+mj-lt"/>
                        </a:rPr>
                        <a:t> 218 523</a:t>
                      </a:r>
                    </a:p>
                  </a:txBody>
                  <a:tcPr marL="9525" marR="9525" marT="9525" marB="0" anchor="b"/>
                </a:tc>
                <a:tc>
                  <a:txBody>
                    <a:bodyPr/>
                    <a:lstStyle/>
                    <a:p>
                      <a:pPr algn="r" fontAlgn="b"/>
                      <a:r>
                        <a:rPr lang="tr-TR" sz="1000" b="0" i="0" u="none" strike="noStrike">
                          <a:effectLst/>
                          <a:latin typeface="+mj-lt"/>
                        </a:rPr>
                        <a:t>3 755 580</a:t>
                      </a:r>
                    </a:p>
                  </a:txBody>
                  <a:tcPr marL="9525" marR="9525" marT="9525" marB="0" anchor="b"/>
                </a:tc>
                <a:tc>
                  <a:txBody>
                    <a:bodyPr/>
                    <a:lstStyle/>
                    <a:p>
                      <a:pPr algn="r" fontAlgn="b"/>
                      <a:r>
                        <a:rPr lang="tr-TR" sz="1000" b="0" i="0" u="none" strike="noStrike" dirty="0">
                          <a:effectLst/>
                          <a:latin typeface="+mj-lt"/>
                        </a:rPr>
                        <a:t> 845 462</a:t>
                      </a:r>
                    </a:p>
                  </a:txBody>
                  <a:tcPr marL="9525" marR="9525" marT="9525" marB="0" anchor="b"/>
                </a:tc>
                <a:tc>
                  <a:txBody>
                    <a:bodyPr/>
                    <a:lstStyle/>
                    <a:p>
                      <a:pPr algn="r" fontAlgn="b"/>
                      <a:r>
                        <a:rPr lang="tr-TR" sz="1000" b="0" i="0" u="none" strike="noStrike" dirty="0">
                          <a:effectLst/>
                          <a:latin typeface="+mj-lt"/>
                        </a:rPr>
                        <a:t>3 211 328</a:t>
                      </a:r>
                    </a:p>
                  </a:txBody>
                  <a:tcPr marL="9525" marR="9525" marT="9525" marB="0" anchor="b"/>
                </a:tc>
                <a:tc>
                  <a:txBody>
                    <a:bodyPr/>
                    <a:lstStyle/>
                    <a:p>
                      <a:pPr algn="r" fontAlgn="b"/>
                      <a:r>
                        <a:rPr lang="tr-TR" sz="1000" b="0" i="0" u="none" strike="noStrike" dirty="0">
                          <a:effectLst/>
                          <a:latin typeface="+mj-lt"/>
                        </a:rPr>
                        <a:t> 63 359</a:t>
                      </a:r>
                    </a:p>
                  </a:txBody>
                  <a:tcPr marL="9525" marR="9525" marT="9525" marB="0" anchor="b"/>
                </a:tc>
                <a:tc>
                  <a:txBody>
                    <a:bodyPr/>
                    <a:lstStyle/>
                    <a:p>
                      <a:pPr algn="r" fontAlgn="b"/>
                      <a:r>
                        <a:rPr lang="tr-TR" sz="1000" b="0" i="0" u="none" strike="noStrike">
                          <a:effectLst/>
                          <a:latin typeface="+mj-lt"/>
                        </a:rPr>
                        <a:t>1 885 952</a:t>
                      </a:r>
                    </a:p>
                  </a:txBody>
                  <a:tcPr marL="9525" marR="9525" marT="9525" marB="0" anchor="b"/>
                </a:tc>
              </a:tr>
              <a:tr h="190500">
                <a:tc>
                  <a:txBody>
                    <a:bodyPr/>
                    <a:lstStyle/>
                    <a:p>
                      <a:pPr algn="l" fontAlgn="b"/>
                      <a:r>
                        <a:rPr lang="tr-TR" sz="1000" b="0" i="0" u="none" strike="noStrike" dirty="0" smtClean="0">
                          <a:effectLst/>
                          <a:latin typeface="+mn-lt"/>
                        </a:rPr>
                        <a:t>2019</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23 156 975</a:t>
                      </a:r>
                    </a:p>
                  </a:txBody>
                  <a:tcPr marL="9525" marR="9525" marT="9525" marB="0" anchor="b"/>
                </a:tc>
                <a:tc>
                  <a:txBody>
                    <a:bodyPr/>
                    <a:lstStyle/>
                    <a:p>
                      <a:pPr algn="r" fontAlgn="b"/>
                      <a:r>
                        <a:rPr lang="tr-TR" sz="1000" b="0" i="0" u="none" strike="noStrike">
                          <a:effectLst/>
                          <a:latin typeface="+mj-lt"/>
                        </a:rPr>
                        <a:t>12 503 049</a:t>
                      </a:r>
                    </a:p>
                  </a:txBody>
                  <a:tcPr marL="9525" marR="9525" marT="9525" marB="0" anchor="b"/>
                </a:tc>
                <a:tc>
                  <a:txBody>
                    <a:bodyPr/>
                    <a:lstStyle/>
                    <a:p>
                      <a:pPr algn="r" fontAlgn="b"/>
                      <a:r>
                        <a:rPr lang="tr-TR" sz="1000" b="0" i="0" u="none" strike="noStrike">
                          <a:effectLst/>
                          <a:latin typeface="+mj-lt"/>
                        </a:rPr>
                        <a:t> 493 373</a:t>
                      </a:r>
                    </a:p>
                  </a:txBody>
                  <a:tcPr marL="9525" marR="9525" marT="9525" marB="0" anchor="b"/>
                </a:tc>
                <a:tc>
                  <a:txBody>
                    <a:bodyPr/>
                    <a:lstStyle/>
                    <a:p>
                      <a:pPr algn="r" fontAlgn="b"/>
                      <a:r>
                        <a:rPr lang="tr-TR" sz="1000" b="0" i="0" u="none" strike="noStrike">
                          <a:effectLst/>
                          <a:latin typeface="+mj-lt"/>
                        </a:rPr>
                        <a:t> 213 358</a:t>
                      </a:r>
                    </a:p>
                  </a:txBody>
                  <a:tcPr marL="9525" marR="9525" marT="9525" marB="0" anchor="b"/>
                </a:tc>
                <a:tc>
                  <a:txBody>
                    <a:bodyPr/>
                    <a:lstStyle/>
                    <a:p>
                      <a:pPr algn="r" fontAlgn="b"/>
                      <a:r>
                        <a:rPr lang="tr-TR" sz="1000" b="0" i="0" u="none" strike="noStrike">
                          <a:effectLst/>
                          <a:latin typeface="+mj-lt"/>
                        </a:rPr>
                        <a:t>3 796 919</a:t>
                      </a:r>
                    </a:p>
                  </a:txBody>
                  <a:tcPr marL="9525" marR="9525" marT="9525" marB="0" anchor="b"/>
                </a:tc>
                <a:tc>
                  <a:txBody>
                    <a:bodyPr/>
                    <a:lstStyle/>
                    <a:p>
                      <a:pPr algn="r" fontAlgn="b"/>
                      <a:r>
                        <a:rPr lang="tr-TR" sz="1000" b="0" i="0" u="none" strike="noStrike">
                          <a:effectLst/>
                          <a:latin typeface="+mj-lt"/>
                        </a:rPr>
                        <a:t> 844 481</a:t>
                      </a:r>
                    </a:p>
                  </a:txBody>
                  <a:tcPr marL="9525" marR="9525" marT="9525" marB="0" anchor="b"/>
                </a:tc>
                <a:tc>
                  <a:txBody>
                    <a:bodyPr/>
                    <a:lstStyle/>
                    <a:p>
                      <a:pPr algn="r" fontAlgn="b"/>
                      <a:r>
                        <a:rPr lang="tr-TR" sz="1000" b="0" i="0" u="none" strike="noStrike" dirty="0">
                          <a:effectLst/>
                          <a:latin typeface="+mj-lt"/>
                        </a:rPr>
                        <a:t>3 331 326</a:t>
                      </a:r>
                    </a:p>
                  </a:txBody>
                  <a:tcPr marL="9525" marR="9525" marT="9525" marB="0" anchor="b"/>
                </a:tc>
                <a:tc>
                  <a:txBody>
                    <a:bodyPr/>
                    <a:lstStyle/>
                    <a:p>
                      <a:pPr algn="r" fontAlgn="b"/>
                      <a:r>
                        <a:rPr lang="tr-TR" sz="1000" b="0" i="0" u="none" strike="noStrike" dirty="0">
                          <a:effectLst/>
                          <a:latin typeface="+mj-lt"/>
                        </a:rPr>
                        <a:t> 65 470</a:t>
                      </a:r>
                    </a:p>
                  </a:txBody>
                  <a:tcPr marL="9525" marR="9525" marT="9525" marB="0" anchor="b"/>
                </a:tc>
                <a:tc>
                  <a:txBody>
                    <a:bodyPr/>
                    <a:lstStyle/>
                    <a:p>
                      <a:pPr algn="r" fontAlgn="b"/>
                      <a:r>
                        <a:rPr lang="tr-TR" sz="1000" b="0" i="0" u="none" strike="noStrike" dirty="0">
                          <a:effectLst/>
                          <a:latin typeface="+mj-lt"/>
                        </a:rPr>
                        <a:t>1 908 999</a:t>
                      </a:r>
                    </a:p>
                  </a:txBody>
                  <a:tcPr marL="9525" marR="9525" marT="9525" marB="0" anchor="b"/>
                </a:tc>
              </a:tr>
              <a:tr h="190500">
                <a:tc>
                  <a:txBody>
                    <a:bodyPr/>
                    <a:lstStyle/>
                    <a:p>
                      <a:pPr algn="l" fontAlgn="b"/>
                      <a:r>
                        <a:rPr lang="tr-TR" sz="1000" b="0" i="0" u="none" strike="noStrike" dirty="0" smtClean="0">
                          <a:effectLst/>
                          <a:latin typeface="+mn-lt"/>
                        </a:rPr>
                        <a:t>2020</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24 144 857</a:t>
                      </a:r>
                    </a:p>
                  </a:txBody>
                  <a:tcPr marL="9525" marR="9525" marT="9525" marB="0" anchor="b"/>
                </a:tc>
                <a:tc>
                  <a:txBody>
                    <a:bodyPr/>
                    <a:lstStyle/>
                    <a:p>
                      <a:pPr algn="r" fontAlgn="b"/>
                      <a:r>
                        <a:rPr lang="tr-TR" sz="1000" b="0" i="0" u="none" strike="noStrike">
                          <a:effectLst/>
                          <a:latin typeface="+mj-lt"/>
                        </a:rPr>
                        <a:t>13 099 041</a:t>
                      </a:r>
                    </a:p>
                  </a:txBody>
                  <a:tcPr marL="9525" marR="9525" marT="9525" marB="0" anchor="b"/>
                </a:tc>
                <a:tc>
                  <a:txBody>
                    <a:bodyPr/>
                    <a:lstStyle/>
                    <a:p>
                      <a:pPr algn="r" fontAlgn="b"/>
                      <a:r>
                        <a:rPr lang="tr-TR" sz="1000" b="0" i="0" u="none" strike="noStrike">
                          <a:effectLst/>
                          <a:latin typeface="+mj-lt"/>
                        </a:rPr>
                        <a:t> 493 395</a:t>
                      </a:r>
                    </a:p>
                  </a:txBody>
                  <a:tcPr marL="9525" marR="9525" marT="9525" marB="0" anchor="b"/>
                </a:tc>
                <a:tc>
                  <a:txBody>
                    <a:bodyPr/>
                    <a:lstStyle/>
                    <a:p>
                      <a:pPr algn="r" fontAlgn="b"/>
                      <a:r>
                        <a:rPr lang="tr-TR" sz="1000" b="0" i="0" u="none" strike="noStrike">
                          <a:effectLst/>
                          <a:latin typeface="+mj-lt"/>
                        </a:rPr>
                        <a:t> 212 407</a:t>
                      </a:r>
                    </a:p>
                  </a:txBody>
                  <a:tcPr marL="9525" marR="9525" marT="9525" marB="0" anchor="b"/>
                </a:tc>
                <a:tc>
                  <a:txBody>
                    <a:bodyPr/>
                    <a:lstStyle/>
                    <a:p>
                      <a:pPr algn="r" fontAlgn="b"/>
                      <a:r>
                        <a:rPr lang="tr-TR" sz="1000" b="0" i="0" u="none" strike="noStrike">
                          <a:effectLst/>
                          <a:latin typeface="+mj-lt"/>
                        </a:rPr>
                        <a:t>3 938 732</a:t>
                      </a:r>
                    </a:p>
                  </a:txBody>
                  <a:tcPr marL="9525" marR="9525" marT="9525" marB="0" anchor="b"/>
                </a:tc>
                <a:tc>
                  <a:txBody>
                    <a:bodyPr/>
                    <a:lstStyle/>
                    <a:p>
                      <a:pPr algn="r" fontAlgn="b"/>
                      <a:r>
                        <a:rPr lang="tr-TR" sz="1000" b="0" i="0" u="none" strike="noStrike">
                          <a:effectLst/>
                          <a:latin typeface="+mj-lt"/>
                        </a:rPr>
                        <a:t> 859 670</a:t>
                      </a:r>
                    </a:p>
                  </a:txBody>
                  <a:tcPr marL="9525" marR="9525" marT="9525" marB="0" anchor="b"/>
                </a:tc>
                <a:tc>
                  <a:txBody>
                    <a:bodyPr/>
                    <a:lstStyle/>
                    <a:p>
                      <a:pPr algn="r" fontAlgn="b"/>
                      <a:r>
                        <a:rPr lang="tr-TR" sz="1000" b="0" i="0" u="none" strike="noStrike" dirty="0">
                          <a:effectLst/>
                          <a:latin typeface="+mj-lt"/>
                        </a:rPr>
                        <a:t>3 512 576</a:t>
                      </a:r>
                    </a:p>
                  </a:txBody>
                  <a:tcPr marL="9525" marR="9525" marT="9525" marB="0" anchor="b"/>
                </a:tc>
                <a:tc>
                  <a:txBody>
                    <a:bodyPr/>
                    <a:lstStyle/>
                    <a:p>
                      <a:pPr algn="r" fontAlgn="b"/>
                      <a:r>
                        <a:rPr lang="tr-TR" sz="1000" b="0" i="0" u="none" strike="noStrike" dirty="0">
                          <a:effectLst/>
                          <a:latin typeface="+mj-lt"/>
                        </a:rPr>
                        <a:t> 70 309</a:t>
                      </a:r>
                    </a:p>
                  </a:txBody>
                  <a:tcPr marL="9525" marR="9525" marT="9525" marB="0" anchor="b"/>
                </a:tc>
                <a:tc>
                  <a:txBody>
                    <a:bodyPr/>
                    <a:lstStyle/>
                    <a:p>
                      <a:pPr algn="r" fontAlgn="b"/>
                      <a:r>
                        <a:rPr lang="tr-TR" sz="1000" b="0" i="0" u="none" strike="noStrike" dirty="0">
                          <a:effectLst/>
                          <a:latin typeface="+mj-lt"/>
                        </a:rPr>
                        <a:t>1 958 727</a:t>
                      </a:r>
                    </a:p>
                  </a:txBody>
                  <a:tcPr marL="9525" marR="9525" marT="9525" marB="0" anchor="b"/>
                </a:tc>
              </a:tr>
              <a:tr h="190500">
                <a:tc>
                  <a:txBody>
                    <a:bodyPr/>
                    <a:lstStyle/>
                    <a:p>
                      <a:pPr algn="l" fontAlgn="b"/>
                      <a:r>
                        <a:rPr lang="tr-TR" sz="1000" b="0" i="0" u="none" strike="noStrike" dirty="0" smtClean="0">
                          <a:effectLst/>
                          <a:latin typeface="+mn-lt"/>
                        </a:rPr>
                        <a:t>2021</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25 249 119</a:t>
                      </a:r>
                    </a:p>
                  </a:txBody>
                  <a:tcPr marL="9525" marR="9525" marT="9525" marB="0" anchor="b"/>
                </a:tc>
                <a:tc>
                  <a:txBody>
                    <a:bodyPr/>
                    <a:lstStyle/>
                    <a:p>
                      <a:pPr algn="r" fontAlgn="b"/>
                      <a:r>
                        <a:rPr lang="tr-TR" sz="1000" b="0" i="0" u="none" strike="noStrike">
                          <a:effectLst/>
                          <a:latin typeface="+mj-lt"/>
                        </a:rPr>
                        <a:t>13 706 065</a:t>
                      </a:r>
                    </a:p>
                  </a:txBody>
                  <a:tcPr marL="9525" marR="9525" marT="9525" marB="0" anchor="b"/>
                </a:tc>
                <a:tc>
                  <a:txBody>
                    <a:bodyPr/>
                    <a:lstStyle/>
                    <a:p>
                      <a:pPr algn="r" fontAlgn="b"/>
                      <a:r>
                        <a:rPr lang="tr-TR" sz="1000" b="0" i="0" u="none" strike="noStrike">
                          <a:effectLst/>
                          <a:latin typeface="+mj-lt"/>
                        </a:rPr>
                        <a:t> 484 806</a:t>
                      </a:r>
                    </a:p>
                  </a:txBody>
                  <a:tcPr marL="9525" marR="9525" marT="9525" marB="0" anchor="b"/>
                </a:tc>
                <a:tc>
                  <a:txBody>
                    <a:bodyPr/>
                    <a:lstStyle/>
                    <a:p>
                      <a:pPr algn="r" fontAlgn="b"/>
                      <a:r>
                        <a:rPr lang="tr-TR" sz="1000" b="0" i="0" u="none" strike="noStrike">
                          <a:effectLst/>
                          <a:latin typeface="+mj-lt"/>
                        </a:rPr>
                        <a:t> 208 882</a:t>
                      </a:r>
                    </a:p>
                  </a:txBody>
                  <a:tcPr marL="9525" marR="9525" marT="9525" marB="0" anchor="b"/>
                </a:tc>
                <a:tc>
                  <a:txBody>
                    <a:bodyPr/>
                    <a:lstStyle/>
                    <a:p>
                      <a:pPr algn="r" fontAlgn="b"/>
                      <a:r>
                        <a:rPr lang="tr-TR" sz="1000" b="0" i="0" u="none" strike="noStrike">
                          <a:effectLst/>
                          <a:latin typeface="+mj-lt"/>
                        </a:rPr>
                        <a:t>4 115 205</a:t>
                      </a:r>
                    </a:p>
                  </a:txBody>
                  <a:tcPr marL="9525" marR="9525" marT="9525" marB="0" anchor="b"/>
                </a:tc>
                <a:tc>
                  <a:txBody>
                    <a:bodyPr/>
                    <a:lstStyle/>
                    <a:p>
                      <a:pPr algn="r" fontAlgn="b"/>
                      <a:r>
                        <a:rPr lang="tr-TR" sz="1000" b="0" i="0" u="none" strike="noStrike">
                          <a:effectLst/>
                          <a:latin typeface="+mj-lt"/>
                        </a:rPr>
                        <a:t> 886 303</a:t>
                      </a:r>
                    </a:p>
                  </a:txBody>
                  <a:tcPr marL="9525" marR="9525" marT="9525" marB="0" anchor="b"/>
                </a:tc>
                <a:tc>
                  <a:txBody>
                    <a:bodyPr/>
                    <a:lstStyle/>
                    <a:p>
                      <a:pPr algn="r" fontAlgn="b"/>
                      <a:r>
                        <a:rPr lang="tr-TR" sz="1000" b="0" i="0" u="none" strike="noStrike" dirty="0">
                          <a:effectLst/>
                          <a:latin typeface="+mj-lt"/>
                        </a:rPr>
                        <a:t>3 744 370</a:t>
                      </a:r>
                    </a:p>
                  </a:txBody>
                  <a:tcPr marL="9525" marR="9525" marT="9525" marB="0" anchor="b"/>
                </a:tc>
                <a:tc>
                  <a:txBody>
                    <a:bodyPr/>
                    <a:lstStyle/>
                    <a:p>
                      <a:pPr algn="r" fontAlgn="b"/>
                      <a:r>
                        <a:rPr lang="tr-TR" sz="1000" b="0" i="0" u="none" strike="noStrike" dirty="0">
                          <a:effectLst/>
                          <a:latin typeface="+mj-lt"/>
                        </a:rPr>
                        <a:t> 78 482</a:t>
                      </a:r>
                    </a:p>
                  </a:txBody>
                  <a:tcPr marL="9525" marR="9525" marT="9525" marB="0" anchor="b"/>
                </a:tc>
                <a:tc>
                  <a:txBody>
                    <a:bodyPr/>
                    <a:lstStyle/>
                    <a:p>
                      <a:pPr algn="r" fontAlgn="b"/>
                      <a:r>
                        <a:rPr lang="tr-TR" sz="1000" b="0" i="0" u="none" strike="noStrike" dirty="0">
                          <a:effectLst/>
                          <a:latin typeface="+mj-lt"/>
                        </a:rPr>
                        <a:t>2 025 006</a:t>
                      </a:r>
                    </a:p>
                  </a:txBody>
                  <a:tcPr marL="9525" marR="9525" marT="9525" marB="0" anchor="b"/>
                </a:tc>
              </a:tr>
              <a:tr h="190500">
                <a:tc>
                  <a:txBody>
                    <a:bodyPr/>
                    <a:lstStyle/>
                    <a:p>
                      <a:pPr algn="l" fontAlgn="b"/>
                      <a:r>
                        <a:rPr lang="tr-TR" sz="1000" b="0" i="0" u="none" strike="noStrike" dirty="0" smtClean="0">
                          <a:effectLst/>
                          <a:latin typeface="+mn-lt"/>
                        </a:rPr>
                        <a:t>2022*</a:t>
                      </a:r>
                      <a:endParaRPr lang="tr-TR" sz="1000" b="0" i="0" u="none" strike="noStrike" dirty="0">
                        <a:effectLst/>
                        <a:latin typeface="+mn-lt"/>
                      </a:endParaRPr>
                    </a:p>
                  </a:txBody>
                  <a:tcPr marL="9525" marR="9525" marT="9525" marB="0" anchor="b"/>
                </a:tc>
                <a:tc>
                  <a:txBody>
                    <a:bodyPr/>
                    <a:lstStyle/>
                    <a:p>
                      <a:pPr algn="r" fontAlgn="b"/>
                      <a:r>
                        <a:rPr lang="tr-TR" sz="1000" b="0" i="0" u="none" strike="noStrike" dirty="0">
                          <a:effectLst/>
                          <a:latin typeface="+mj-lt"/>
                        </a:rPr>
                        <a:t> 25 704 749</a:t>
                      </a:r>
                    </a:p>
                  </a:txBody>
                  <a:tcPr marL="9525" marR="9525" marT="9525" marB="0" anchor="b"/>
                </a:tc>
                <a:tc>
                  <a:txBody>
                    <a:bodyPr/>
                    <a:lstStyle/>
                    <a:p>
                      <a:pPr algn="r" fontAlgn="b"/>
                      <a:r>
                        <a:rPr lang="tr-TR" sz="1000" b="0" i="0" u="none" strike="noStrike">
                          <a:effectLst/>
                          <a:latin typeface="+mj-lt"/>
                        </a:rPr>
                        <a:t>13 928 842</a:t>
                      </a:r>
                    </a:p>
                  </a:txBody>
                  <a:tcPr marL="9525" marR="9525" marT="9525" marB="0" anchor="b"/>
                </a:tc>
                <a:tc>
                  <a:txBody>
                    <a:bodyPr/>
                    <a:lstStyle/>
                    <a:p>
                      <a:pPr algn="r" fontAlgn="b"/>
                      <a:r>
                        <a:rPr lang="tr-TR" sz="1000" b="0" i="0" u="none" strike="noStrike">
                          <a:effectLst/>
                          <a:latin typeface="+mj-lt"/>
                        </a:rPr>
                        <a:t> 484 560</a:t>
                      </a:r>
                    </a:p>
                  </a:txBody>
                  <a:tcPr marL="9525" marR="9525" marT="9525" marB="0" anchor="b"/>
                </a:tc>
                <a:tc>
                  <a:txBody>
                    <a:bodyPr/>
                    <a:lstStyle/>
                    <a:p>
                      <a:pPr algn="r" fontAlgn="b"/>
                      <a:r>
                        <a:rPr lang="tr-TR" sz="1000" b="0" i="0" u="none" strike="noStrike">
                          <a:effectLst/>
                          <a:latin typeface="+mj-lt"/>
                        </a:rPr>
                        <a:t> 208 621</a:t>
                      </a:r>
                    </a:p>
                  </a:txBody>
                  <a:tcPr marL="9525" marR="9525" marT="9525" marB="0" anchor="b"/>
                </a:tc>
                <a:tc>
                  <a:txBody>
                    <a:bodyPr/>
                    <a:lstStyle/>
                    <a:p>
                      <a:pPr algn="r" fontAlgn="b"/>
                      <a:r>
                        <a:rPr lang="tr-TR" sz="1000" b="0" i="0" u="none" strike="noStrike">
                          <a:effectLst/>
                          <a:latin typeface="+mj-lt"/>
                        </a:rPr>
                        <a:t>4 179 874</a:t>
                      </a:r>
                    </a:p>
                  </a:txBody>
                  <a:tcPr marL="9525" marR="9525" marT="9525" marB="0" anchor="b"/>
                </a:tc>
                <a:tc>
                  <a:txBody>
                    <a:bodyPr/>
                    <a:lstStyle/>
                    <a:p>
                      <a:pPr algn="r" fontAlgn="b"/>
                      <a:r>
                        <a:rPr lang="tr-TR" sz="1000" b="0" i="0" u="none" strike="noStrike">
                          <a:effectLst/>
                          <a:latin typeface="+mj-lt"/>
                        </a:rPr>
                        <a:t> 898 364</a:t>
                      </a:r>
                    </a:p>
                  </a:txBody>
                  <a:tcPr marL="9525" marR="9525" marT="9525" marB="0" anchor="b"/>
                </a:tc>
                <a:tc>
                  <a:txBody>
                    <a:bodyPr/>
                    <a:lstStyle/>
                    <a:p>
                      <a:pPr algn="r" fontAlgn="b"/>
                      <a:r>
                        <a:rPr lang="tr-TR" sz="1000" b="0" i="0" u="none" strike="noStrike">
                          <a:effectLst/>
                          <a:latin typeface="+mj-lt"/>
                        </a:rPr>
                        <a:t>3 875 093</a:t>
                      </a:r>
                    </a:p>
                  </a:txBody>
                  <a:tcPr marL="9525" marR="9525" marT="9525" marB="0" anchor="b"/>
                </a:tc>
                <a:tc>
                  <a:txBody>
                    <a:bodyPr/>
                    <a:lstStyle/>
                    <a:p>
                      <a:pPr algn="r" fontAlgn="b"/>
                      <a:r>
                        <a:rPr lang="tr-TR" sz="1000" b="0" i="0" u="none" strike="noStrike" dirty="0">
                          <a:effectLst/>
                          <a:latin typeface="+mj-lt"/>
                        </a:rPr>
                        <a:t> 81 374</a:t>
                      </a:r>
                    </a:p>
                  </a:txBody>
                  <a:tcPr marL="9525" marR="9525" marT="9525" marB="0" anchor="b"/>
                </a:tc>
                <a:tc>
                  <a:txBody>
                    <a:bodyPr/>
                    <a:lstStyle/>
                    <a:p>
                      <a:pPr algn="r" fontAlgn="b"/>
                      <a:r>
                        <a:rPr lang="tr-TR" sz="1000" b="0" i="0" u="none" strike="noStrike" dirty="0">
                          <a:effectLst/>
                          <a:latin typeface="+mj-lt"/>
                        </a:rPr>
                        <a:t>2 048 021</a:t>
                      </a:r>
                    </a:p>
                  </a:txBody>
                  <a:tcPr marL="9525" marR="9525" marT="9525" marB="0" anchor="b"/>
                </a:tc>
              </a:tr>
            </a:tbl>
          </a:graphicData>
        </a:graphic>
      </p:graphicFrame>
    </p:spTree>
    <p:extLst>
      <p:ext uri="{BB962C8B-B14F-4D97-AF65-F5344CB8AC3E}">
        <p14:creationId xmlns:p14="http://schemas.microsoft.com/office/powerpoint/2010/main" val="407732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2874" y="404664"/>
            <a:ext cx="8489606" cy="8571577"/>
          </a:xfrm>
          <a:prstGeom prst="rect">
            <a:avLst/>
          </a:prstGeom>
          <a:noFill/>
        </p:spPr>
        <p:txBody>
          <a:bodyPr wrap="square" rtlCol="0">
            <a:spAutoFit/>
          </a:bodyPr>
          <a:lstStyle/>
          <a:p>
            <a:pPr algn="just"/>
            <a:r>
              <a:rPr lang="tr-TR" sz="1400" dirty="0">
                <a:latin typeface="Times New Roman" panose="02020603050405020304" pitchFamily="18" charset="0"/>
                <a:cs typeface="Times New Roman" panose="02020603050405020304" pitchFamily="18" charset="0"/>
              </a:rPr>
              <a:t>	</a:t>
            </a:r>
            <a:endParaRPr lang="tr-TR" sz="1100" dirty="0">
              <a:latin typeface="Times New Roman" panose="02020603050405020304" pitchFamily="18" charset="0"/>
              <a:cs typeface="Times New Roman" panose="02020603050405020304" pitchFamily="18" charset="0"/>
            </a:endParaRPr>
          </a:p>
          <a:p>
            <a:pPr algn="just"/>
            <a:r>
              <a:rPr lang="tr-TR" sz="1100" dirty="0" smtClean="0">
                <a:latin typeface="Times New Roman" panose="02020603050405020304" pitchFamily="18" charset="0"/>
                <a:cs typeface="Times New Roman" panose="02020603050405020304" pitchFamily="18" charset="0"/>
              </a:rPr>
              <a:t>	2022 yılının mayıs ayı itibariyle Türkiye </a:t>
            </a:r>
            <a:r>
              <a:rPr lang="tr-TR" sz="1100" dirty="0">
                <a:latin typeface="Times New Roman" panose="02020603050405020304" pitchFamily="18" charset="0"/>
                <a:cs typeface="Times New Roman" panose="02020603050405020304" pitchFamily="18" charset="0"/>
              </a:rPr>
              <a:t>İstatistik Kurumu’ndan alınan verilere göre, iller bazında motorlu kara taşıtı sayısından </a:t>
            </a:r>
            <a:r>
              <a:rPr lang="tr-TR" sz="1100" dirty="0" smtClean="0">
                <a:latin typeface="Times New Roman" panose="02020603050405020304" pitchFamily="18" charset="0"/>
                <a:cs typeface="Times New Roman" panose="02020603050405020304" pitchFamily="18" charset="0"/>
              </a:rPr>
              <a:t>Hatay 538.343 </a:t>
            </a:r>
            <a:r>
              <a:rPr lang="tr-TR" sz="1100" dirty="0">
                <a:latin typeface="Times New Roman" panose="02020603050405020304" pitchFamily="18" charset="0"/>
                <a:cs typeface="Times New Roman" panose="02020603050405020304" pitchFamily="18" charset="0"/>
              </a:rPr>
              <a:t>adet araçla ülke genelinde 12. Sırada yer almaktadır.</a:t>
            </a:r>
          </a:p>
          <a:p>
            <a:pPr algn="just"/>
            <a:r>
              <a:rPr lang="tr-TR" sz="1200" dirty="0">
                <a:latin typeface="Times New Roman" panose="02020603050405020304" pitchFamily="18" charset="0"/>
                <a:cs typeface="Times New Roman" panose="02020603050405020304" pitchFamily="18" charset="0"/>
              </a:rPr>
              <a:t> </a:t>
            </a:r>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000" dirty="0">
              <a:latin typeface="Times New Roman" panose="02020603050405020304" pitchFamily="18" charset="0"/>
              <a:cs typeface="Times New Roman" panose="02020603050405020304" pitchFamily="18" charset="0"/>
            </a:endParaRPr>
          </a:p>
          <a:p>
            <a:pPr algn="just"/>
            <a:r>
              <a:rPr lang="tr-TR" sz="1000" dirty="0" smtClean="0">
                <a:latin typeface="Times New Roman" panose="02020603050405020304" pitchFamily="18" charset="0"/>
                <a:cs typeface="Times New Roman" panose="02020603050405020304" pitchFamily="18" charset="0"/>
              </a:rPr>
              <a:t>	</a:t>
            </a:r>
          </a:p>
          <a:p>
            <a:pPr algn="just"/>
            <a:endParaRPr lang="tr-TR" sz="1100" dirty="0" smtClean="0">
              <a:latin typeface="Times New Roman" panose="02020603050405020304" pitchFamily="18" charset="0"/>
              <a:cs typeface="Times New Roman" panose="02020603050405020304" pitchFamily="18" charset="0"/>
            </a:endParaRPr>
          </a:p>
          <a:p>
            <a:pPr algn="just"/>
            <a:endParaRPr lang="tr-TR" sz="1100" dirty="0">
              <a:latin typeface="Times New Roman" panose="02020603050405020304" pitchFamily="18" charset="0"/>
              <a:cs typeface="Times New Roman" panose="02020603050405020304" pitchFamily="18" charset="0"/>
            </a:endParaRPr>
          </a:p>
          <a:p>
            <a:pPr algn="just"/>
            <a:r>
              <a:rPr lang="tr-TR" sz="1100" dirty="0" smtClean="0">
                <a:latin typeface="Times New Roman" panose="02020603050405020304" pitchFamily="18" charset="0"/>
                <a:cs typeface="Times New Roman" panose="02020603050405020304" pitchFamily="18" charset="0"/>
              </a:rPr>
              <a:t>	</a:t>
            </a:r>
          </a:p>
          <a:p>
            <a:pPr algn="just"/>
            <a:r>
              <a:rPr lang="tr-TR" sz="1100" dirty="0" smtClean="0">
                <a:latin typeface="Times New Roman" panose="02020603050405020304" pitchFamily="18" charset="0"/>
                <a:cs typeface="Times New Roman" panose="02020603050405020304" pitchFamily="18" charset="0"/>
              </a:rPr>
              <a:t>	</a:t>
            </a:r>
            <a:endParaRPr lang="tr-TR" sz="1100" dirty="0">
              <a:latin typeface="Times New Roman" panose="02020603050405020304" pitchFamily="18" charset="0"/>
              <a:cs typeface="Times New Roman" panose="02020603050405020304" pitchFamily="18" charset="0"/>
            </a:endParaRPr>
          </a:p>
          <a:p>
            <a:pPr algn="just"/>
            <a:endParaRPr lang="tr-TR" sz="1100" dirty="0" smtClean="0">
              <a:latin typeface="Times New Roman" panose="02020603050405020304" pitchFamily="18" charset="0"/>
              <a:cs typeface="Times New Roman" panose="02020603050405020304" pitchFamily="18" charset="0"/>
            </a:endParaRPr>
          </a:p>
          <a:p>
            <a:pPr algn="just"/>
            <a:endParaRPr lang="tr-TR" sz="1100" dirty="0">
              <a:latin typeface="Times New Roman" panose="02020603050405020304" pitchFamily="18" charset="0"/>
              <a:cs typeface="Times New Roman" panose="02020603050405020304" pitchFamily="18" charset="0"/>
            </a:endParaRPr>
          </a:p>
          <a:p>
            <a:pPr algn="just"/>
            <a:endParaRPr lang="tr-TR" sz="1100" dirty="0" smtClean="0">
              <a:latin typeface="Times New Roman" panose="02020603050405020304" pitchFamily="18" charset="0"/>
              <a:cs typeface="Times New Roman" panose="02020603050405020304" pitchFamily="18" charset="0"/>
            </a:endParaRPr>
          </a:p>
          <a:p>
            <a:pPr algn="just"/>
            <a:endParaRPr lang="tr-TR" sz="1100" dirty="0" smtClean="0">
              <a:latin typeface="Times New Roman" panose="02020603050405020304" pitchFamily="18" charset="0"/>
              <a:cs typeface="Times New Roman" panose="02020603050405020304" pitchFamily="18" charset="0"/>
            </a:endParaRPr>
          </a:p>
          <a:p>
            <a:pPr algn="just"/>
            <a:r>
              <a:rPr lang="tr-TR" sz="1100" dirty="0" smtClean="0">
                <a:latin typeface="Times New Roman" panose="02020603050405020304" pitchFamily="18" charset="0"/>
                <a:cs typeface="Times New Roman" panose="02020603050405020304" pitchFamily="18" charset="0"/>
              </a:rPr>
              <a:t>İskenderun </a:t>
            </a:r>
            <a:r>
              <a:rPr lang="tr-TR" sz="1100" dirty="0">
                <a:latin typeface="Times New Roman" panose="02020603050405020304" pitchFamily="18" charset="0"/>
                <a:cs typeface="Times New Roman" panose="02020603050405020304" pitchFamily="18" charset="0"/>
              </a:rPr>
              <a:t>ve bölgemizdeki filtre fabrikaları, kendi bünyelerinde istihdam ettikleri çalışanlarından başka, tedarikçilerinde ve satış organizasyonlarında görev alan çalışanlarla birlikte binlerce insanımıza istihdam imkânı sağlamaktadırlar. Fiili olarak 3.000 kişiye yakın olan istihdamının talep artması halinde vardiya sayısı arttırılmak suretiyle 4.000 ile 4.500 kişiye ulaşılabileceği öngörülmektedir. Filtre fabrikaları iç pazarda ürünlerinin pazarlama, satış ve dağıtımını kendilerine bağlı bayilik kuruluşları ile yapmaktadırlar. Ayrıca tedarikçi statüsünü kazanmış önde gelen kuruluşlar, araç üreticilerine ürünlerini verebilmektedirler. Kamu kurum ve kuruluşlar ile Savunma Sanayi talepleri de ihale şartnamelerine göre yetkinliği olan filtre üreticileri tarafından karşılanabilmektedir. </a:t>
            </a:r>
            <a:endParaRPr lang="tr-TR" sz="1100" dirty="0" smtClean="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	</a:t>
            </a:r>
            <a:r>
              <a:rPr lang="tr-TR" sz="1100" dirty="0" smtClean="0">
                <a:latin typeface="Times New Roman" panose="02020603050405020304" pitchFamily="18" charset="0"/>
                <a:cs typeface="Times New Roman" panose="02020603050405020304" pitchFamily="18" charset="0"/>
              </a:rPr>
              <a:t>Hatay </a:t>
            </a:r>
            <a:r>
              <a:rPr lang="tr-TR" sz="1100" dirty="0">
                <a:latin typeface="Times New Roman" panose="02020603050405020304" pitchFamily="18" charset="0"/>
                <a:cs typeface="Times New Roman" panose="02020603050405020304" pitchFamily="18" charset="0"/>
              </a:rPr>
              <a:t>ve bölgesindeki filtre fabrikaları, ürünlerinin önemli bir bölümünü dünyanın birçok ülkesine ihraç etmektedirler. Amerika, Avrupa, Asya ve Afrika’da mevcut birçok müşteri firma ve kuruluş filtre talepleri bakımından ciddi bir potansiyel oluşturmuştur. Bu ülkelerden yıl içerisinde birçok iş insanı ticari görüşmeler yapmak üzere İskenderun’a ve bölgemize gelmekte, buradaki filtre fabrikaları ile görüşerek önemli bağlantılar yapmaktadırlar.</a:t>
            </a:r>
          </a:p>
          <a:p>
            <a:pPr algn="just"/>
            <a:r>
              <a:rPr lang="tr-TR" sz="1100" dirty="0" smtClean="0">
                <a:latin typeface="Times New Roman" panose="02020603050405020304" pitchFamily="18" charset="0"/>
                <a:cs typeface="Times New Roman" panose="02020603050405020304" pitchFamily="18" charset="0"/>
              </a:rPr>
              <a:t>	Doğu </a:t>
            </a:r>
            <a:r>
              <a:rPr lang="tr-TR" sz="1100" dirty="0">
                <a:latin typeface="Times New Roman" panose="02020603050405020304" pitchFamily="18" charset="0"/>
                <a:cs typeface="Times New Roman" panose="02020603050405020304" pitchFamily="18" charset="0"/>
              </a:rPr>
              <a:t>Akdeniz Kalkınma Ajansı ve Sanayi Sicil Bilgi Sistemi verilerine göre, 2018 yılsonu itibariyle filtre sektöründe 338 milyon TL yurtiçi satışı ve 467 milyon TL yurtdışı satışı olmak üzere toplam 805 milyon TL’lik satış gerçekleştirilmiştir. Buna göre, toplam satışlar içindeki ihracat payı ise %58 olarak gerçekleştirilmiştir.</a:t>
            </a: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r>
              <a:rPr lang="tr-TR" sz="1200" dirty="0" smtClean="0">
                <a:latin typeface="Times New Roman" panose="02020603050405020304" pitchFamily="18" charset="0"/>
                <a:cs typeface="Times New Roman" panose="02020603050405020304" pitchFamily="18" charset="0"/>
              </a:rPr>
              <a:t>	</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746036842"/>
              </p:ext>
            </p:extLst>
          </p:nvPr>
        </p:nvGraphicFramePr>
        <p:xfrm>
          <a:off x="3635896" y="1124744"/>
          <a:ext cx="1440160" cy="3024787"/>
        </p:xfrm>
        <a:graphic>
          <a:graphicData uri="http://schemas.openxmlformats.org/drawingml/2006/table">
            <a:tbl>
              <a:tblPr firstRow="1" firstCol="1" bandRow="1"/>
              <a:tblGrid>
                <a:gridCol w="638374"/>
                <a:gridCol w="801786"/>
              </a:tblGrid>
              <a:tr h="336037">
                <a:tc gridSpan="2">
                  <a:txBody>
                    <a:bodyPr/>
                    <a:lstStyle/>
                    <a:p>
                      <a:pPr algn="ctr">
                        <a:lnSpc>
                          <a:spcPct val="115000"/>
                        </a:lnSpc>
                        <a:spcAft>
                          <a:spcPts val="0"/>
                        </a:spcAft>
                      </a:pPr>
                      <a:r>
                        <a:rPr lang="tr-TR" sz="1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İllere Göre Motorlu Taşı </a:t>
                      </a:r>
                      <a:r>
                        <a:rPr lang="tr-TR" sz="10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Grafiği,2022</a:t>
                      </a:r>
                      <a:r>
                        <a:rPr lang="tr-TR" sz="1000" b="1" baseline="0"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Mayıs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tr-TR"/>
                    </a:p>
                  </a:txBody>
                  <a:tcPr/>
                </a:tc>
              </a:tr>
              <a:tr h="224025">
                <a:tc>
                  <a:txBody>
                    <a:bodyPr/>
                    <a:lstStyle/>
                    <a:p>
                      <a:pPr algn="ct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İstanbul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4.777.697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025">
                <a:tc>
                  <a:txBody>
                    <a:bodyPr/>
                    <a:lstStyle/>
                    <a:p>
                      <a:pPr algn="ct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Ankara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2.319.596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025">
                <a:tc>
                  <a:txBody>
                    <a:bodyPr/>
                    <a:lstStyle/>
                    <a:p>
                      <a:pPr algn="ct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İzmir</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1.600.666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Antalya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1.253.131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Bursa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1.020.013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Konya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785.351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Adana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724.567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Mersin</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686.282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Manisa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642.537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Gaziantep</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580.918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025">
                <a:tc>
                  <a:txBody>
                    <a:bodyPr/>
                    <a:lstStyle/>
                    <a:p>
                      <a:pPr algn="ct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Muğla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567.064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025">
                <a:tc>
                  <a:txBody>
                    <a:bodyPr/>
                    <a:lstStyle/>
                    <a:p>
                      <a:pPr algn="ct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Hatay</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538.343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4247920549"/>
              </p:ext>
            </p:extLst>
          </p:nvPr>
        </p:nvGraphicFramePr>
        <p:xfrm>
          <a:off x="1259632" y="4437112"/>
          <a:ext cx="6019799" cy="534035"/>
        </p:xfrm>
        <a:graphic>
          <a:graphicData uri="http://schemas.openxmlformats.org/drawingml/2006/table">
            <a:tbl>
              <a:tblPr/>
              <a:tblGrid>
                <a:gridCol w="411528"/>
                <a:gridCol w="545514"/>
                <a:gridCol w="641219"/>
                <a:gridCol w="583796"/>
                <a:gridCol w="555085"/>
                <a:gridCol w="660360"/>
                <a:gridCol w="631648"/>
                <a:gridCol w="708212"/>
                <a:gridCol w="631648"/>
                <a:gridCol w="650789"/>
              </a:tblGrid>
              <a:tr h="190500">
                <a:tc gridSpan="10">
                  <a:txBody>
                    <a:bodyPr/>
                    <a:lstStyle/>
                    <a:p>
                      <a:pPr algn="ctr" fontAlgn="b"/>
                      <a:r>
                        <a:rPr lang="tr-TR" sz="1000" b="1" i="0" u="none" strike="noStrike" dirty="0">
                          <a:effectLst/>
                          <a:latin typeface="Times New Roman" panose="02020603050405020304" pitchFamily="18" charset="0"/>
                          <a:cs typeface="Times New Roman" panose="02020603050405020304" pitchFamily="18" charset="0"/>
                        </a:rPr>
                        <a:t>İllere göre motorlu kara taşıtları sayısı, </a:t>
                      </a:r>
                      <a:r>
                        <a:rPr lang="tr-TR" sz="1000" b="1" i="0" u="none" strike="noStrike" dirty="0" smtClean="0">
                          <a:effectLst/>
                          <a:latin typeface="Times New Roman" panose="02020603050405020304" pitchFamily="18" charset="0"/>
                          <a:cs typeface="Times New Roman" panose="02020603050405020304" pitchFamily="18" charset="0"/>
                        </a:rPr>
                        <a:t>2022, Mayıs</a:t>
                      </a:r>
                      <a:endParaRPr lang="tr-TR" sz="1000" b="1"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4465">
                <a:tc>
                  <a:txBody>
                    <a:bodyPr/>
                    <a:lstStyle/>
                    <a:p>
                      <a:pPr algn="l" fontAlgn="b"/>
                      <a:r>
                        <a:rPr lang="tr-TR" sz="800" b="1" i="0" u="none" strike="noStrike" dirty="0">
                          <a:effectLst/>
                          <a:latin typeface="Times New Roman" panose="02020603050405020304" pitchFamily="18" charset="0"/>
                          <a:cs typeface="Times New Roman" panose="02020603050405020304" pitchFamily="18" charset="0"/>
                        </a:rPr>
                        <a:t>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Toplam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Otomobil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Minibüs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Otobüs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Kamyonet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Kamyon </a:t>
                      </a:r>
                      <a:r>
                        <a:rPr lang="tr-TR" sz="800" b="1" i="0" u="none" strike="noStrike" baseline="30000" dirty="0">
                          <a:effectLst/>
                          <a:latin typeface="Times New Roman" panose="02020603050405020304" pitchFamily="18" charset="0"/>
                          <a:cs typeface="Times New Roman" panose="02020603050405020304" pitchFamily="18" charset="0"/>
                        </a:rPr>
                        <a:t>(1)</a:t>
                      </a:r>
                      <a:endParaRPr lang="tr-TR" sz="800" b="1"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Motosiklet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tr-TR" sz="800" b="1" i="0" u="none" strike="noStrike" dirty="0">
                          <a:effectLst/>
                          <a:latin typeface="Times New Roman" panose="02020603050405020304" pitchFamily="18" charset="0"/>
                          <a:cs typeface="Times New Roman" panose="02020603050405020304" pitchFamily="18" charset="0"/>
                        </a:rPr>
                        <a:t>Özel Amaçlı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Traktör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79070">
                <a:tc>
                  <a:txBody>
                    <a:bodyPr/>
                    <a:lstStyle/>
                    <a:p>
                      <a:pPr algn="l" fontAlgn="b"/>
                      <a:r>
                        <a:rPr lang="tr-TR" sz="1000" b="0" i="0" u="none" strike="noStrike" dirty="0">
                          <a:effectLst/>
                          <a:latin typeface="Times New Roman" panose="02020603050405020304" pitchFamily="18" charset="0"/>
                          <a:cs typeface="Times New Roman" panose="02020603050405020304" pitchFamily="18" charset="0"/>
                        </a:rPr>
                        <a:t>Hatay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538.343</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dirty="0">
                          <a:effectLst/>
                          <a:latin typeface="Arial" panose="020B0604020202020204" pitchFamily="34" charset="0"/>
                        </a:rPr>
                        <a:t> </a:t>
                      </a:r>
                      <a:r>
                        <a:rPr lang="tr-TR" sz="900" b="0" i="0" u="none" strike="noStrike" dirty="0" smtClean="0">
                          <a:effectLst/>
                          <a:latin typeface="Arial" panose="020B0604020202020204" pitchFamily="34" charset="0"/>
                        </a:rPr>
                        <a:t>237.306</a:t>
                      </a:r>
                      <a:endParaRPr lang="tr-TR" sz="9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dirty="0">
                          <a:effectLst/>
                          <a:latin typeface="Arial" panose="020B0604020202020204" pitchFamily="34" charset="0"/>
                        </a:rPr>
                        <a:t> </a:t>
                      </a:r>
                      <a:r>
                        <a:rPr lang="tr-TR" sz="900" b="0" i="0" u="none" strike="noStrike" dirty="0" smtClean="0">
                          <a:effectLst/>
                          <a:latin typeface="Arial" panose="020B0604020202020204" pitchFamily="34" charset="0"/>
                        </a:rPr>
                        <a:t>9.823</a:t>
                      </a:r>
                      <a:endParaRPr lang="tr-TR" sz="9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dirty="0">
                          <a:effectLst/>
                          <a:latin typeface="Arial" panose="020B0604020202020204" pitchFamily="34" charset="0"/>
                        </a:rPr>
                        <a:t> 3 907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a:effectLst/>
                          <a:latin typeface="Arial" panose="020B0604020202020204" pitchFamily="34" charset="0"/>
                        </a:rPr>
                        <a:t> 68 123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a:effectLst/>
                          <a:latin typeface="Arial" panose="020B0604020202020204" pitchFamily="34" charset="0"/>
                        </a:rPr>
                        <a:t> 21 663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a:effectLst/>
                          <a:latin typeface="Arial" panose="020B0604020202020204" pitchFamily="34" charset="0"/>
                        </a:rPr>
                        <a:t> 171 473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a:effectLst/>
                          <a:latin typeface="Arial" panose="020B0604020202020204" pitchFamily="34" charset="0"/>
                        </a:rPr>
                        <a:t> 1 015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900" b="0" i="0" u="none" strike="noStrike" dirty="0">
                          <a:effectLst/>
                          <a:latin typeface="Arial" panose="020B0604020202020204" pitchFamily="34" charset="0"/>
                        </a:rPr>
                        <a:t> 25 033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304576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t>c)Dış Ticaret:</a:t>
            </a:r>
            <a:b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t/>
            </a:r>
            <a:b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1300" b="1" dirty="0">
                <a:solidFill>
                  <a:schemeClr val="accent1">
                    <a:lumMod val="75000"/>
                  </a:schemeClr>
                </a:solidFill>
                <a:latin typeface="Times New Roman" panose="02020603050405020304" pitchFamily="18" charset="0"/>
                <a:cs typeface="Times New Roman" panose="02020603050405020304" pitchFamily="18" charset="0"/>
              </a:rPr>
              <a:t>	</a:t>
            </a:r>
            <a:r>
              <a:rPr lang="tr-TR" sz="1300" dirty="0" smtClean="0">
                <a:latin typeface="Times New Roman" panose="02020603050405020304" pitchFamily="18" charset="0"/>
                <a:cs typeface="Times New Roman" panose="02020603050405020304" pitchFamily="18" charset="0"/>
              </a:rPr>
              <a:t>2021 </a:t>
            </a:r>
            <a:r>
              <a:rPr lang="tr-TR" sz="1300" dirty="0">
                <a:latin typeface="Times New Roman" panose="02020603050405020304" pitchFamily="18" charset="0"/>
                <a:cs typeface="Times New Roman" panose="02020603050405020304" pitchFamily="18" charset="0"/>
              </a:rPr>
              <a:t>yılında İskenderun Ticaret ve Sanayi Odası’na tasdik olunarak yapılan ihracat tutarı 3.707.167.019 dolar olmuştur</a:t>
            </a:r>
            <a:r>
              <a:rPr lang="tr-TR" sz="1300" dirty="0" smtClean="0">
                <a:latin typeface="Times New Roman" panose="02020603050405020304" pitchFamily="18" charset="0"/>
                <a:cs typeface="Times New Roman" panose="02020603050405020304" pitchFamily="18" charset="0"/>
              </a:rPr>
              <a:t>. Odamızın dış ticaret birimine tasdik olunarak en fazla ihracat yapılan ilk 10 kalem ürün ve en fazla ihracat yapılan ilk 10 ülkenin yer aldığı tablolar aşağıda yer almaktadır.</a:t>
            </a:r>
            <a:r>
              <a:rPr lang="tr-TR" sz="1800" b="1" dirty="0">
                <a:solidFill>
                  <a:schemeClr val="accent1">
                    <a:lumMod val="75000"/>
                  </a:schemeClr>
                </a:solidFill>
                <a:latin typeface="Times New Roman" panose="02020603050405020304" pitchFamily="18" charset="0"/>
                <a:cs typeface="Times New Roman" panose="02020603050405020304" pitchFamily="18" charset="0"/>
              </a:rPr>
              <a:t/>
            </a:r>
            <a:br>
              <a:rPr lang="tr-TR" sz="1800" b="1" dirty="0">
                <a:solidFill>
                  <a:schemeClr val="accent1">
                    <a:lumMod val="75000"/>
                  </a:schemeClr>
                </a:solidFill>
                <a:latin typeface="Times New Roman" panose="02020603050405020304" pitchFamily="18" charset="0"/>
                <a:cs typeface="Times New Roman" panose="02020603050405020304" pitchFamily="18" charset="0"/>
              </a:rPr>
            </a:br>
            <a:endParaRPr lang="tr-TR" sz="1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sz="half" idx="1"/>
            <p:extLst>
              <p:ext uri="{D42A27DB-BD31-4B8C-83A1-F6EECF244321}">
                <p14:modId xmlns:p14="http://schemas.microsoft.com/office/powerpoint/2010/main" val="4182060191"/>
              </p:ext>
            </p:extLst>
          </p:nvPr>
        </p:nvGraphicFramePr>
        <p:xfrm>
          <a:off x="2123729" y="1700808"/>
          <a:ext cx="4398638" cy="2336586"/>
        </p:xfrm>
        <a:graphic>
          <a:graphicData uri="http://schemas.openxmlformats.org/drawingml/2006/table">
            <a:tbl>
              <a:tblPr firstRow="1" firstCol="1" bandRow="1">
                <a:tableStyleId>{5C22544A-7EE6-4342-B048-85BDC9FD1C3A}</a:tableStyleId>
              </a:tblPr>
              <a:tblGrid>
                <a:gridCol w="457833"/>
                <a:gridCol w="1656483"/>
                <a:gridCol w="1003358"/>
                <a:gridCol w="1280964"/>
              </a:tblGrid>
              <a:tr h="236761">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NO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ÜRÜN</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MİKTAR(KG)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TUTAR($)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11725">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DEMİR/ÇELİK MAMÜLLERİ</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2.466.734.144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2.096.515.835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27508">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GIDA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513.401.607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373.888.234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94852">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YEM</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603.263.644</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319.500.227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04648">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 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YAKIT</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923.563.148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311.641.889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77979">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TEKSTİL</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42.978.522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119.071.327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97573">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MADEN</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1.004.963.177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116.082.640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37850">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EŞYA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52.760.326</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70.247.247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97573">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ÇİMENTO</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1.172.093.295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48.417.053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23154">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KİMYASAL</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94.222.272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38.058.427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26963">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FİLTRE</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7.090.305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33.959.133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bl>
          </a:graphicData>
        </a:graphic>
      </p:graphicFrame>
      <p:graphicFrame>
        <p:nvGraphicFramePr>
          <p:cNvPr id="9" name="İçerik Yer Tutucusu 8"/>
          <p:cNvGraphicFramePr>
            <a:graphicFrameLocks noGrp="1"/>
          </p:cNvGraphicFramePr>
          <p:nvPr>
            <p:ph sz="half" idx="2"/>
            <p:extLst>
              <p:ext uri="{D42A27DB-BD31-4B8C-83A1-F6EECF244321}">
                <p14:modId xmlns:p14="http://schemas.microsoft.com/office/powerpoint/2010/main" val="3262406188"/>
              </p:ext>
            </p:extLst>
          </p:nvPr>
        </p:nvGraphicFramePr>
        <p:xfrm>
          <a:off x="2123728" y="4293097"/>
          <a:ext cx="4464495" cy="2383198"/>
        </p:xfrm>
        <a:graphic>
          <a:graphicData uri="http://schemas.openxmlformats.org/drawingml/2006/table">
            <a:tbl>
              <a:tblPr firstRow="1" firstCol="1" bandRow="1">
                <a:tableStyleId>{5C22544A-7EE6-4342-B048-85BDC9FD1C3A}</a:tableStyleId>
              </a:tblPr>
              <a:tblGrid>
                <a:gridCol w="474220"/>
                <a:gridCol w="1611593"/>
                <a:gridCol w="1074034"/>
                <a:gridCol w="1304648"/>
              </a:tblGrid>
              <a:tr h="274887">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NO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ÜLKE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MİKTAR(KG)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TUTAR($)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21424">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İRAN</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509.183.220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394.361.465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3265">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İSPANYA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501.289.848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259.200.560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2848">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BELÇİKA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438.823.072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245.441.830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9319">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İTALYA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272.362.678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234.194.203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2344">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İSRAİL</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355.671.030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198.735.625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8309">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YEMEN</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257.792.421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147.032.525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0831">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MISIR</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516.638.096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131.569.946</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6796">
                <a:tc>
                  <a:txBody>
                    <a:bodyPr/>
                    <a:lstStyle/>
                    <a:p>
                      <a:pPr algn="ctr">
                        <a:lnSpc>
                          <a:spcPts val="1380"/>
                        </a:lnSpc>
                        <a:spcAft>
                          <a:spcPts val="0"/>
                        </a:spcAft>
                      </a:pPr>
                      <a:r>
                        <a:rPr lang="tr-TR" sz="1000">
                          <a:effectLst/>
                          <a:latin typeface="Times New Roman" panose="02020603050405020304" pitchFamily="18" charset="0"/>
                          <a:cs typeface="Times New Roman" panose="02020603050405020304" pitchFamily="18" charset="0"/>
                        </a:rPr>
                        <a:t>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HOLLANDA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156.435.880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125.275.323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0327">
                <a:tc>
                  <a:txBody>
                    <a:bodyPr/>
                    <a:lstStyle/>
                    <a:p>
                      <a:pPr algn="ctr">
                        <a:lnSpc>
                          <a:spcPts val="1380"/>
                        </a:lnSpc>
                        <a:spcAft>
                          <a:spcPts val="0"/>
                        </a:spcAft>
                      </a:pPr>
                      <a:r>
                        <a:rPr lang="tr-TR" sz="1000">
                          <a:effectLst/>
                          <a:latin typeface="Times New Roman" panose="02020603050405020304" pitchFamily="18" charset="0"/>
                          <a:cs typeface="Times New Roman" panose="02020603050405020304" pitchFamily="18" charset="0"/>
                        </a:rPr>
                        <a:t>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SİNGAPUR</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255.505.980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116.119.637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2848">
                <a:tc>
                  <a:txBody>
                    <a:bodyPr/>
                    <a:lstStyle/>
                    <a:p>
                      <a:pPr algn="ctr">
                        <a:lnSpc>
                          <a:spcPts val="1380"/>
                        </a:lnSpc>
                        <a:spcAft>
                          <a:spcPts val="0"/>
                        </a:spcAft>
                      </a:pPr>
                      <a:r>
                        <a:rPr lang="tr-TR" sz="1000">
                          <a:effectLst/>
                          <a:latin typeface="Times New Roman" panose="02020603050405020304" pitchFamily="18" charset="0"/>
                          <a:cs typeface="Times New Roman" panose="02020603050405020304" pitchFamily="18" charset="0"/>
                        </a:rPr>
                        <a:t>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ALMANYA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25.444.290.017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116.083.211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46" marR="7346" marT="7346" marB="7346" anchor="ctr"/>
                </a:tc>
              </a:tr>
            </a:tbl>
          </a:graphicData>
        </a:graphic>
      </p:graphicFrame>
    </p:spTree>
    <p:extLst>
      <p:ext uri="{BB962C8B-B14F-4D97-AF65-F5344CB8AC3E}">
        <p14:creationId xmlns:p14="http://schemas.microsoft.com/office/powerpoint/2010/main" val="356680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5317" y="548680"/>
            <a:ext cx="8532440" cy="5355312"/>
          </a:xfrm>
          <a:prstGeom prst="rect">
            <a:avLst/>
          </a:prstGeom>
        </p:spPr>
        <p:txBody>
          <a:bodyPr wrap="square">
            <a:spAutoFit/>
          </a:bodyPr>
          <a:lstStyle/>
          <a:p>
            <a:pPr algn="just"/>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İskenderun </a:t>
            </a:r>
            <a:r>
              <a:rPr lang="tr-TR" sz="1400" dirty="0">
                <a:latin typeface="Times New Roman" panose="02020603050405020304" pitchFamily="18" charset="0"/>
                <a:cs typeface="Times New Roman" panose="02020603050405020304" pitchFamily="18" charset="0"/>
              </a:rPr>
              <a:t>sanayisi 1970’li yıllara kadar tarım ve tarıma dayalı sanayi alanlarında gelişim göstermiştir. Özellikle endüstriyel tarım ürünü olan pamuğun işlenmesi amacıyla, çırçır prese fabrikaları kurulmuştur. </a:t>
            </a:r>
          </a:p>
          <a:p>
            <a:pPr algn="just"/>
            <a:r>
              <a:rPr lang="tr-TR" sz="1400" dirty="0">
                <a:latin typeface="Times New Roman" panose="02020603050405020304" pitchFamily="18" charset="0"/>
                <a:cs typeface="Times New Roman" panose="02020603050405020304" pitchFamily="18" charset="0"/>
              </a:rPr>
              <a:t>	İskenderun Demir Çelik fabrikasının 1975 yılında itibaren kademeli olarak üretime geçmesinin ardından özellikle İskenderun ve </a:t>
            </a:r>
            <a:r>
              <a:rPr lang="tr-TR" sz="1400" dirty="0" err="1">
                <a:latin typeface="Times New Roman" panose="02020603050405020304" pitchFamily="18" charset="0"/>
                <a:cs typeface="Times New Roman" panose="02020603050405020304" pitchFamily="18" charset="0"/>
              </a:rPr>
              <a:t>Payas</a:t>
            </a:r>
            <a:r>
              <a:rPr lang="tr-TR" sz="1400" dirty="0">
                <a:latin typeface="Times New Roman" panose="02020603050405020304" pitchFamily="18" charset="0"/>
                <a:cs typeface="Times New Roman" panose="02020603050405020304" pitchFamily="18" charset="0"/>
              </a:rPr>
              <a:t> bölgesinde, demir çelik endüstrisine dayalı haddehaneler, makine, filtre üretim tesisleri kurulmaya başlanmıştır. Hatay’da ayrıca tarım araç gereçleri, ayakkabı ve mobilya imalatı da yapılmaktadır. </a:t>
            </a:r>
          </a:p>
          <a:p>
            <a:pPr algn="just"/>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İskenderun geçtiğimiz 50 yıllık dönemde sanayi ve ticaret alanında önemli gelişmelere sahne olmuş, başta demir çelik endüstrisi olmak üzere ağır sanayi</a:t>
            </a: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ve limancılık faaliyetlerinin günden güne artmasıyla ilerleme kat etmiştir</a:t>
            </a:r>
            <a:r>
              <a:rPr lang="tr-TR" sz="1400" dirty="0">
                <a:latin typeface="Times New Roman" panose="02020603050405020304" pitchFamily="18" charset="0"/>
                <a:cs typeface="Times New Roman" panose="02020603050405020304" pitchFamily="18" charset="0"/>
              </a:rPr>
              <a:t>. İskenderun Körfez Bölgesi’nden listeye giren, İskenderun Ticaret ve Sanayi Odası ile Dörtyol Ticaret ve Sanayi Odası’na kaydı olan 10 firmamız aşağıda sıralanmıştır</a:t>
            </a:r>
            <a:r>
              <a:rPr lang="tr-TR" sz="1400" dirty="0" smtClean="0">
                <a:latin typeface="Times New Roman" panose="02020603050405020304" pitchFamily="18" charset="0"/>
                <a:cs typeface="Times New Roman" panose="02020603050405020304" pitchFamily="18" charset="0"/>
              </a:rPr>
              <a:t>..</a:t>
            </a:r>
          </a:p>
          <a:p>
            <a:pPr algn="just"/>
            <a:endParaRPr lang="tr-TR" sz="1200" dirty="0">
              <a:latin typeface="Times New Roman" panose="02020603050405020304" pitchFamily="18" charset="0"/>
              <a:cs typeface="Times New Roman" panose="02020603050405020304" pitchFamily="18" charset="0"/>
            </a:endParaRPr>
          </a:p>
          <a:p>
            <a:pPr algn="ctr"/>
            <a:r>
              <a:rPr lang="tr-TR" sz="1200" b="1" dirty="0" smtClean="0">
                <a:latin typeface="Times New Roman" panose="02020603050405020304" pitchFamily="18" charset="0"/>
                <a:cs typeface="Times New Roman" panose="02020603050405020304" pitchFamily="18" charset="0"/>
              </a:rPr>
              <a:t>İstanbul Sanayi Odası 500 Büyük Sanayi Kuruluşu’ndaki Hataylı Firmaların Listesi</a:t>
            </a:r>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r>
              <a:rPr lang="tr-TR" sz="1200" dirty="0" smtClean="0">
                <a:latin typeface="Times New Roman" panose="02020603050405020304" pitchFamily="18" charset="0"/>
                <a:cs typeface="Times New Roman" panose="02020603050405020304" pitchFamily="18" charset="0"/>
              </a:rPr>
              <a:t>	</a:t>
            </a:r>
          </a:p>
          <a:p>
            <a:pPr algn="just"/>
            <a:r>
              <a:rPr lang="tr-TR" sz="1200" dirty="0" smtClean="0">
                <a:latin typeface="Times New Roman" panose="02020603050405020304" pitchFamily="18" charset="0"/>
                <a:cs typeface="Times New Roman" panose="02020603050405020304" pitchFamily="18" charset="0"/>
              </a:rPr>
              <a:t>	Ayrıca </a:t>
            </a:r>
            <a:r>
              <a:rPr lang="tr-TR" sz="1200" dirty="0">
                <a:latin typeface="Times New Roman" panose="02020603050405020304" pitchFamily="18" charset="0"/>
                <a:cs typeface="Times New Roman" panose="02020603050405020304" pitchFamily="18" charset="0"/>
              </a:rPr>
              <a:t>Yazıcı Demir Çelik, Ekinciler Demir Çelik ve Yücel Boru gibi merkezleri İstanbul’a bağlı olup şubeleri İskenderun ve Dörtyol’a </a:t>
            </a:r>
            <a:r>
              <a:rPr lang="tr-TR" sz="1200" dirty="0" smtClean="0">
                <a:latin typeface="Times New Roman" panose="02020603050405020304" pitchFamily="18" charset="0"/>
                <a:cs typeface="Times New Roman" panose="02020603050405020304" pitchFamily="18" charset="0"/>
              </a:rPr>
              <a:t>kayıtlıdır.</a:t>
            </a:r>
            <a:endParaRPr lang="tr-TR" sz="1200"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723100877"/>
              </p:ext>
            </p:extLst>
          </p:nvPr>
        </p:nvGraphicFramePr>
        <p:xfrm>
          <a:off x="2195967" y="3284984"/>
          <a:ext cx="5311140" cy="1885950"/>
        </p:xfrm>
        <a:graphic>
          <a:graphicData uri="http://schemas.openxmlformats.org/drawingml/2006/table">
            <a:tbl>
              <a:tblPr firstRow="1" firstCol="1" bandRow="1">
                <a:tableStyleId>{5C22544A-7EE6-4342-B048-85BDC9FD1C3A}</a:tableStyleId>
              </a:tblPr>
              <a:tblGrid>
                <a:gridCol w="819785"/>
                <a:gridCol w="3066415"/>
                <a:gridCol w="1424940"/>
              </a:tblGrid>
              <a:tr h="169545">
                <a:tc>
                  <a:txBody>
                    <a:bodyPr/>
                    <a:lstStyle/>
                    <a:p>
                      <a:pPr>
                        <a:lnSpc>
                          <a:spcPct val="107000"/>
                        </a:lnSpc>
                        <a:spcAft>
                          <a:spcPts val="0"/>
                        </a:spcAft>
                      </a:pPr>
                      <a:r>
                        <a:rPr lang="tr-TR" sz="1100" dirty="0">
                          <a:effectLst/>
                        </a:rPr>
                        <a:t>Sıra No</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dirty="0">
                          <a:effectLst/>
                        </a:rPr>
                        <a:t>Firma Adı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Üretimden Satışlar (TL)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5.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İskenderun Demir ve Çelik A.Ş.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38.669.497.386,00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156">
                <a:tc>
                  <a:txBody>
                    <a:bodyPr/>
                    <a:lstStyle/>
                    <a:p>
                      <a:pPr>
                        <a:lnSpc>
                          <a:spcPct val="107000"/>
                        </a:lnSpc>
                        <a:spcAft>
                          <a:spcPts val="0"/>
                        </a:spcAft>
                      </a:pPr>
                      <a:r>
                        <a:rPr lang="tr-TR" sz="1100">
                          <a:effectLst/>
                        </a:rPr>
                        <a:t>14.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Tosçelik Profil ve Sac Endüstrisi A.Ş.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20.571.898.572,00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32.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dirty="0">
                          <a:effectLst/>
                        </a:rPr>
                        <a:t>MMK Metalurji San. Tic. ve Liman İşletmeciliği A.Ş.</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11.032.762.832,00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55.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Atakaş Çelik San. Ve Tic. A.Ş.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7.325.320.807,00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70.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dirty="0">
                          <a:effectLst/>
                        </a:rPr>
                        <a:t>Koç Metalurji A.Ş.</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5.352.882.442,00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98.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Tosyalı Filmaşin ve İnşaat Demir Üretim Sanayi A.Ş.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4.191.587.989,00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129.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Tosyalı Demir Çelik Sanayi A.Ş.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3.376.519.582,00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225.sıra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Net Haddecilik San. Ve Tic. Ltd. Şti.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2.121.105.775,00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346.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Tufan Endüstri Demir Çelik San. Ve Tic. A.Ş.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a:effectLst/>
                        </a:rPr>
                        <a:t>1.407.179.558,00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9545">
                <a:tc>
                  <a:txBody>
                    <a:bodyPr/>
                    <a:lstStyle/>
                    <a:p>
                      <a:pPr>
                        <a:lnSpc>
                          <a:spcPct val="107000"/>
                        </a:lnSpc>
                        <a:spcAft>
                          <a:spcPts val="0"/>
                        </a:spcAft>
                      </a:pPr>
                      <a:r>
                        <a:rPr lang="tr-TR" sz="1100">
                          <a:effectLst/>
                        </a:rPr>
                        <a:t>498. sıra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dirty="0" err="1">
                          <a:effectLst/>
                        </a:rPr>
                        <a:t>Corbus</a:t>
                      </a:r>
                      <a:r>
                        <a:rPr lang="tr-TR" sz="1100" dirty="0">
                          <a:effectLst/>
                        </a:rPr>
                        <a:t> Çelik San. Ve Tic. A.Ş.</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100" dirty="0">
                          <a:effectLst/>
                        </a:rPr>
                        <a:t>985.307.022,00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005580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2000" dirty="0" smtClean="0"/>
              <a:t>İskenderun Ticaret ve Sanayi Odası 30.06.2022 tarihi itibariyle ticari faaliyetleri devam eden üye </a:t>
            </a:r>
            <a:r>
              <a:rPr lang="tr-TR" sz="2000" smtClean="0"/>
              <a:t>sayısı: 7.096</a:t>
            </a:r>
            <a:endParaRPr lang="tr-TR" sz="2000" dirty="0"/>
          </a:p>
        </p:txBody>
      </p:sp>
    </p:spTree>
    <p:extLst>
      <p:ext uri="{BB962C8B-B14F-4D97-AF65-F5344CB8AC3E}">
        <p14:creationId xmlns:p14="http://schemas.microsoft.com/office/powerpoint/2010/main" val="7882585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TotalTime>
  <Words>724</Words>
  <Application>Microsoft Office PowerPoint</Application>
  <PresentationFormat>Ekran Gösterisi (4:3)</PresentationFormat>
  <Paragraphs>384</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Cambria</vt:lpstr>
      <vt:lpstr>Times New Roman</vt:lpstr>
      <vt:lpstr>Ofis Teması</vt:lpstr>
      <vt:lpstr>PowerPoint Sunusu</vt:lpstr>
      <vt:lpstr>PowerPoint Sunusu</vt:lpstr>
      <vt:lpstr>PowerPoint Sunusu</vt:lpstr>
      <vt:lpstr>PowerPoint Sunusu</vt:lpstr>
      <vt:lpstr>c)Dış Ticaret:   2021 yılında İskenderun Ticaret ve Sanayi Odası’na tasdik olunarak yapılan ihracat tutarı 3.707.167.019 dolar olmuştur. Odamızın dış ticaret birimine tasdik olunarak en fazla ihracat yapılan ilk 10 kalem ürün ve en fazla ihracat yapılan ilk 10 ülkenin yer aldığı tablolar aşağıda yer almaktadır. </vt:lpstr>
      <vt:lpstr>PowerPoint Sunusu</vt:lpstr>
      <vt:lpstr>İskenderun Ticaret ve Sanayi Odası 30.06.2022 tarihi itibariyle ticari faaliyetleri devam eden üye sayısı: 7.096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user</cp:lastModifiedBy>
  <cp:revision>78</cp:revision>
  <cp:lastPrinted>2019-07-01T06:22:57Z</cp:lastPrinted>
  <dcterms:created xsi:type="dcterms:W3CDTF">2019-01-07T10:50:18Z</dcterms:created>
  <dcterms:modified xsi:type="dcterms:W3CDTF">2022-07-06T11:51:40Z</dcterms:modified>
</cp:coreProperties>
</file>