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5" r:id="rId5"/>
    <p:sldId id="268" r:id="rId6"/>
    <p:sldId id="264" r:id="rId7"/>
    <p:sldId id="267" r:id="rId8"/>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10.01.2022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4634"/>
            <a:ext cx="9144000" cy="369332"/>
          </a:xfrm>
          <a:prstGeom prst="rect">
            <a:avLst/>
          </a:prstGeom>
        </p:spPr>
        <p:txBody>
          <a:bodyPr wrap="square">
            <a:spAutoFit/>
          </a:bodyPr>
          <a:lstStyle/>
          <a:p>
            <a:pPr algn="ctr"/>
            <a:r>
              <a:rPr lang="tr-TR" b="1" u="sng" dirty="0" smtClean="0">
                <a:solidFill>
                  <a:srgbClr val="C00000"/>
                </a:solidFill>
                <a:latin typeface="Times New Roman" panose="02020603050405020304" pitchFamily="18" charset="0"/>
                <a:cs typeface="Times New Roman" panose="02020603050405020304" pitchFamily="18" charset="0"/>
              </a:rPr>
              <a:t>___________________________TİCARET VE SANAYİ_________________________</a:t>
            </a:r>
            <a:endParaRPr lang="tr-TR" u="sng" dirty="0">
              <a:solidFill>
                <a:srgbClr val="C0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155510" y="512676"/>
            <a:ext cx="2700419" cy="369332"/>
          </a:xfrm>
          <a:prstGeom prst="rect">
            <a:avLst/>
          </a:prstGeom>
        </p:spPr>
        <p:txBody>
          <a:bodyPr wrap="none">
            <a:spAutoFit/>
          </a:bodyPr>
          <a:lstStyle/>
          <a:p>
            <a:r>
              <a:rPr lang="tr-TR" b="1" dirty="0">
                <a:solidFill>
                  <a:schemeClr val="accent1">
                    <a:lumMod val="75000"/>
                  </a:schemeClr>
                </a:solidFill>
                <a:latin typeface="Times New Roman" panose="02020603050405020304" pitchFamily="18" charset="0"/>
                <a:cs typeface="Times New Roman" panose="02020603050405020304" pitchFamily="18" charset="0"/>
              </a:rPr>
              <a:t>a)Demir ve Çelik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Sektörü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83072"/>
            <a:ext cx="8352928" cy="18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251520" y="2780928"/>
            <a:ext cx="8736971" cy="738664"/>
          </a:xfrm>
          <a:prstGeom prst="rect">
            <a:avLst/>
          </a:prstGeom>
        </p:spPr>
        <p:txBody>
          <a:bodyPr wrap="square">
            <a:spAutoFit/>
          </a:bodyPr>
          <a:lstStyle/>
          <a:p>
            <a:pPr algn="just"/>
            <a:r>
              <a:rPr lang="tr-TR" sz="1400" dirty="0">
                <a:latin typeface="Cambria" pitchFamily="18" charset="0"/>
              </a:rPr>
              <a:t>	</a:t>
            </a:r>
            <a:endParaRPr lang="tr-TR" sz="1400" dirty="0" smtClean="0">
              <a:latin typeface="Times New Roman" panose="02020603050405020304" pitchFamily="18" charset="0"/>
              <a:cs typeface="Times New Roman" panose="02020603050405020304" pitchFamily="18" charset="0"/>
            </a:endParaRPr>
          </a:p>
          <a:p>
            <a:pPr algn="just"/>
            <a:r>
              <a:rPr lang="tr-TR" sz="1400" dirty="0" smtClean="0">
                <a:latin typeface="Times New Roman" panose="02020603050405020304" pitchFamily="18" charset="0"/>
                <a:cs typeface="Times New Roman" panose="02020603050405020304" pitchFamily="18" charset="0"/>
              </a:rPr>
              <a:t>	</a:t>
            </a:r>
            <a:endParaRPr lang="tr-TR" sz="1400" dirty="0">
              <a:latin typeface="Cambria" pitchFamily="18" charset="0"/>
            </a:endParaRPr>
          </a:p>
          <a:p>
            <a:pPr algn="just"/>
            <a:r>
              <a:rPr lang="tr-TR" sz="1400" dirty="0" smtClean="0">
                <a:latin typeface="Cambria" pitchFamily="18" charset="0"/>
              </a:rPr>
              <a:t>    </a:t>
            </a:r>
            <a:endParaRPr lang="tr-TR" sz="1400" dirty="0">
              <a:effectLst/>
              <a:latin typeface="Cambria" pitchFamily="18" charset="0"/>
            </a:endParaRPr>
          </a:p>
        </p:txBody>
      </p:sp>
      <p:sp>
        <p:nvSpPr>
          <p:cNvPr id="5" name="Dikdörtgen 4"/>
          <p:cNvSpPr/>
          <p:nvPr/>
        </p:nvSpPr>
        <p:spPr>
          <a:xfrm>
            <a:off x="323528" y="2809286"/>
            <a:ext cx="8352928" cy="3785652"/>
          </a:xfrm>
          <a:prstGeom prst="rect">
            <a:avLst/>
          </a:prstGeom>
        </p:spPr>
        <p:txBody>
          <a:bodyPr wrap="square">
            <a:spAutoFit/>
          </a:bodyPr>
          <a:lstStyle/>
          <a:p>
            <a:pPr algn="just"/>
            <a:r>
              <a:rPr lang="tr-TR" sz="1000" dirty="0" smtClean="0"/>
              <a:t>	</a:t>
            </a:r>
            <a:r>
              <a:rPr lang="tr-TR" sz="1200" dirty="0">
                <a:latin typeface="Times New Roman" panose="02020603050405020304" pitchFamily="18" charset="0"/>
                <a:cs typeface="Times New Roman" panose="02020603050405020304" pitchFamily="18" charset="0"/>
              </a:rPr>
              <a:t>Demir çelik sektörü, tarih boyunca çeşitli sanayilerin gelişmesinde ve toplumların kalkınmasında önemli rol oynamıştır. Özellikle gelişmekte olan ülkeler göz önüne alındığında demir çelik sektörü, diğer sektörlere </a:t>
            </a:r>
            <a:r>
              <a:rPr lang="tr-TR" sz="1200" dirty="0" smtClean="0">
                <a:latin typeface="Times New Roman" panose="02020603050405020304" pitchFamily="18" charset="0"/>
                <a:cs typeface="Times New Roman" panose="02020603050405020304" pitchFamily="18" charset="0"/>
              </a:rPr>
              <a:t>öncülük etmiştir. </a:t>
            </a:r>
            <a:r>
              <a:rPr lang="tr-TR" sz="1200" dirty="0">
                <a:latin typeface="Times New Roman" panose="02020603050405020304" pitchFamily="18" charset="0"/>
                <a:cs typeface="Times New Roman" panose="02020603050405020304" pitchFamily="18" charset="0"/>
              </a:rPr>
              <a:t>Hem Türkiye hem de dünya için önemli bir sektör olan demir çelik sektörü, küresel ekonomide, ülke ekonomisinde ve sanayileşmede lokomotif sektör olma özelliğine sahiptir. Demir çelik sanayisinde gözlenen gelişmeler ile kalkınma süreci arasındaki ilişki incelendiğinde ekonominin demir çelikle ilgili alt sektörlerinin gelişiminde demir çelik ürünleri önemli bir rol oynadığı gözlenmektedir. Bu sektörün önemi; özellikle tüm endüstriyel dallara girdi vermesinden kaynaklanmaktadır. Sektör, çelik ürünlerin kullanım alanının yaygınlaşması, her geçen gün tüketiminin artması, imalat sanayine ara mal üretilmesi ve ihracat potansiyeli gibi niteliklerinden dolayı ülke ekonomisi açısından büyük önem taşımaktadır. Demir çelik sektörünün başta inşaat malzemeleri olmak üzere otomotiv, gemi, uçak, demiryolu ve vagon gibi tüm taşıt araçları ve akla gelebilecek tüm makine, cihaz ve eşya üretimine katkısı </a:t>
            </a:r>
            <a:r>
              <a:rPr lang="tr-TR" sz="1200" dirty="0" smtClean="0">
                <a:latin typeface="Times New Roman" panose="02020603050405020304" pitchFamily="18" charset="0"/>
                <a:cs typeface="Times New Roman" panose="02020603050405020304" pitchFamily="18" charset="0"/>
              </a:rPr>
              <a:t>bulunmaktadır</a:t>
            </a:r>
            <a:r>
              <a:rPr lang="tr-TR" sz="1200" dirty="0">
                <a:latin typeface="Times New Roman" panose="02020603050405020304" pitchFamily="18" charset="0"/>
                <a:cs typeface="Times New Roman" panose="02020603050405020304" pitchFamily="18" charset="0"/>
              </a:rPr>
              <a:t>. Dünya Çelik </a:t>
            </a:r>
            <a:r>
              <a:rPr lang="tr-TR" sz="1200" dirty="0" smtClean="0">
                <a:latin typeface="Times New Roman" panose="02020603050405020304" pitchFamily="18" charset="0"/>
                <a:cs typeface="Times New Roman" panose="02020603050405020304" pitchFamily="18" charset="0"/>
              </a:rPr>
              <a:t>Derneği </a:t>
            </a:r>
            <a:r>
              <a:rPr lang="tr-TR" sz="1200" dirty="0">
                <a:latin typeface="Times New Roman" panose="02020603050405020304" pitchFamily="18" charset="0"/>
                <a:cs typeface="Times New Roman" panose="02020603050405020304" pitchFamily="18" charset="0"/>
              </a:rPr>
              <a:t>tarafından açıklanan 2021 </a:t>
            </a:r>
            <a:r>
              <a:rPr lang="tr-TR" sz="1200" dirty="0" smtClean="0">
                <a:latin typeface="Times New Roman" panose="02020603050405020304" pitchFamily="18" charset="0"/>
                <a:cs typeface="Times New Roman" panose="02020603050405020304" pitchFamily="18" charset="0"/>
              </a:rPr>
              <a:t>yılı Ocak-Kasım döneminde; </a:t>
            </a:r>
            <a:r>
              <a:rPr lang="tr-TR" sz="1200" dirty="0">
                <a:latin typeface="Times New Roman" panose="02020603050405020304" pitchFamily="18" charset="0"/>
                <a:cs typeface="Times New Roman" panose="02020603050405020304" pitchFamily="18" charset="0"/>
              </a:rPr>
              <a:t>dünya ham çelik üretimi, 2020 yılının aynı dönemine kıyasla, %4,5 artış kaydederek, 1,8 milyar ton seviyesine </a:t>
            </a:r>
            <a:r>
              <a:rPr lang="tr-TR" sz="1200" dirty="0" smtClean="0">
                <a:latin typeface="Times New Roman" panose="02020603050405020304" pitchFamily="18" charset="0"/>
                <a:cs typeface="Times New Roman" panose="02020603050405020304" pitchFamily="18" charset="0"/>
              </a:rPr>
              <a:t>ulaşmıştır. Ülkemizi değerlendirmek gerekirse; ülkemiz</a:t>
            </a:r>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uzun ürünlerde ihracatçı olmakla birlikte yassı ürünlerde kendi tüketimine yetecek kapasiteye </a:t>
            </a:r>
            <a:r>
              <a:rPr lang="tr-TR" sz="1200" dirty="0" smtClean="0">
                <a:latin typeface="Times New Roman" panose="02020603050405020304" pitchFamily="18" charset="0"/>
                <a:cs typeface="Times New Roman" panose="02020603050405020304" pitchFamily="18" charset="0"/>
              </a:rPr>
              <a:t>sahiptir. </a:t>
            </a:r>
            <a:r>
              <a:rPr lang="tr-TR" sz="1200" dirty="0">
                <a:latin typeface="Times New Roman" panose="02020603050405020304" pitchFamily="18" charset="0"/>
                <a:cs typeface="Times New Roman" panose="02020603050405020304" pitchFamily="18" charset="0"/>
              </a:rPr>
              <a:t>Üretim yöntemleri neticesinde elde edilen çeliklerin çeşitliliği, katma değeri, milli ekonomiye katkısı ve gelecek perspektifi gibi birçok alanda üzerinde çalışmaların başladığı bu dönemde çelik sektörünün, katma değeri daha yüksek olan yassı ürünlere geçiş sağlayarak sahip olduğu pazarları korumak, hatta yeni pazarlar açılabilmek için çalışmalar yapılmaktadır</a:t>
            </a:r>
            <a:r>
              <a:rPr lang="tr-TR" sz="1200" dirty="0" smtClean="0">
                <a:latin typeface="Times New Roman" panose="02020603050405020304" pitchFamily="18" charset="0"/>
                <a:cs typeface="Times New Roman" panose="02020603050405020304" pitchFamily="18" charset="0"/>
              </a:rPr>
              <a:t>.</a:t>
            </a:r>
          </a:p>
          <a:p>
            <a:pPr algn="just"/>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Rekabetçi fiyatlar ve etkili pazarlama stratejileri sayesinde Türk çelik üreticileri dünyanın dört bir yanına ihracat </a:t>
            </a:r>
            <a:r>
              <a:rPr lang="tr-TR" sz="1200" dirty="0">
                <a:latin typeface="Times New Roman" panose="02020603050405020304" pitchFamily="18" charset="0"/>
                <a:cs typeface="Times New Roman" panose="02020603050405020304" pitchFamily="18" charset="0"/>
              </a:rPr>
              <a:t>gerçekleştirmektedir. Türkiye’nin ham çelik üretimi, 2021 </a:t>
            </a:r>
            <a:r>
              <a:rPr lang="tr-TR" sz="1200" dirty="0" smtClean="0">
                <a:latin typeface="Times New Roman" panose="02020603050405020304" pitchFamily="18" charset="0"/>
                <a:cs typeface="Times New Roman" panose="02020603050405020304" pitchFamily="18" charset="0"/>
              </a:rPr>
              <a:t>yılının Ocak-Kasım </a:t>
            </a:r>
            <a:r>
              <a:rPr lang="tr-TR" sz="1200" dirty="0">
                <a:latin typeface="Times New Roman" panose="02020603050405020304" pitchFamily="18" charset="0"/>
                <a:cs typeface="Times New Roman" panose="02020603050405020304" pitchFamily="18" charset="0"/>
              </a:rPr>
              <a:t>döneminde ise 2020 yılının aynı dönemine göre %13,4 artışla 36,7 milyon ton olmuştur. Çelik ürünleri ihracatı, </a:t>
            </a:r>
            <a:r>
              <a:rPr lang="tr-TR" sz="1200" dirty="0" smtClean="0">
                <a:latin typeface="Times New Roman" panose="02020603050405020304" pitchFamily="18" charset="0"/>
                <a:cs typeface="Times New Roman" panose="02020603050405020304" pitchFamily="18" charset="0"/>
              </a:rPr>
              <a:t>2021 yılının ocak-kasım </a:t>
            </a:r>
            <a:r>
              <a:rPr lang="tr-TR" sz="1200" dirty="0">
                <a:latin typeface="Times New Roman" panose="02020603050405020304" pitchFamily="18" charset="0"/>
                <a:cs typeface="Times New Roman" panose="02020603050405020304" pitchFamily="18" charset="0"/>
              </a:rPr>
              <a:t>döneminde </a:t>
            </a:r>
            <a:r>
              <a:rPr lang="tr-TR" sz="1200" dirty="0" smtClean="0">
                <a:latin typeface="Times New Roman" panose="02020603050405020304" pitchFamily="18" charset="0"/>
                <a:cs typeface="Times New Roman" panose="02020603050405020304" pitchFamily="18" charset="0"/>
              </a:rPr>
              <a:t>2020 </a:t>
            </a:r>
            <a:r>
              <a:rPr lang="tr-TR" sz="1200" dirty="0">
                <a:latin typeface="Times New Roman" panose="02020603050405020304" pitchFamily="18" charset="0"/>
                <a:cs typeface="Times New Roman" panose="02020603050405020304" pitchFamily="18" charset="0"/>
              </a:rPr>
              <a:t>yılının aynı dönemine göre miktarda %21,9 artışla 18 milyon ton, değerde ise %96,4 artışla 14,9 milyar dolar olmuştur. </a:t>
            </a:r>
            <a:r>
              <a:rPr lang="tr-TR" sz="1200" dirty="0" smtClean="0">
                <a:latin typeface="Times New Roman" panose="02020603050405020304" pitchFamily="18" charset="0"/>
                <a:cs typeface="Times New Roman" panose="02020603050405020304" pitchFamily="18" charset="0"/>
              </a:rPr>
              <a:t>Gerçekleşen ithalat ise, 2021 senesinin </a:t>
            </a:r>
            <a:r>
              <a:rPr lang="tr-TR" sz="1200" dirty="0">
                <a:latin typeface="Times New Roman" panose="02020603050405020304" pitchFamily="18" charset="0"/>
                <a:cs typeface="Times New Roman" panose="02020603050405020304" pitchFamily="18" charset="0"/>
              </a:rPr>
              <a:t>Ocak-Kasım döneminde, miktarda %22,9 artışla 14,1 milyon ton, değerde %86,7 artışla 13 milyar dolar seviyesine </a:t>
            </a:r>
            <a:r>
              <a:rPr lang="tr-TR" sz="1200" dirty="0" smtClean="0">
                <a:latin typeface="Times New Roman" panose="02020603050405020304" pitchFamily="18" charset="0"/>
                <a:cs typeface="Times New Roman" panose="02020603050405020304" pitchFamily="18" charset="0"/>
              </a:rPr>
              <a:t>yükselmiştir.</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67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17882"/>
            <a:ext cx="8640960" cy="1785104"/>
          </a:xfrm>
          <a:prstGeom prst="rect">
            <a:avLst/>
          </a:prstGeom>
        </p:spPr>
        <p:txBody>
          <a:bodyPr wrap="square">
            <a:spAutoFit/>
          </a:bodyPr>
          <a:lstStyle/>
          <a:p>
            <a:pPr algn="just"/>
            <a:r>
              <a:rPr lang="tr-TR" sz="1300" dirty="0" smtClean="0">
                <a:latin typeface="Cambria" pitchFamily="18" charset="0"/>
              </a:rPr>
              <a:t> </a:t>
            </a:r>
            <a:r>
              <a:rPr lang="tr-TR" sz="13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İskenderun </a:t>
            </a:r>
            <a:r>
              <a:rPr lang="tr-TR" sz="1200" dirty="0">
                <a:latin typeface="Times New Roman" panose="02020603050405020304" pitchFamily="18" charset="0"/>
                <a:cs typeface="Times New Roman" panose="02020603050405020304" pitchFamily="18" charset="0"/>
              </a:rPr>
              <a:t>Körfezi Bölgesinde yaygın olarak; Kangal demir, inşaat demiri, yassı mamul, kütük demir, sandviç panel, profil gibi demir çelik ürünleri üretilmekte ve ihraç edilmektedir. Ayrıca bölgemizde demir-çelik yatırımları halen devam </a:t>
            </a:r>
            <a:r>
              <a:rPr lang="tr-TR" sz="1200" dirty="0" smtClean="0">
                <a:latin typeface="Times New Roman" panose="02020603050405020304" pitchFamily="18" charset="0"/>
                <a:cs typeface="Times New Roman" panose="02020603050405020304" pitchFamily="18" charset="0"/>
              </a:rPr>
              <a:t>etmektedir. Sektörün </a:t>
            </a:r>
            <a:r>
              <a:rPr lang="tr-TR" sz="1200" dirty="0">
                <a:latin typeface="Times New Roman" panose="02020603050405020304" pitchFamily="18" charset="0"/>
                <a:cs typeface="Times New Roman" panose="02020603050405020304" pitchFamily="18" charset="0"/>
              </a:rPr>
              <a:t>önde gelen firmaları: İsdemir, </a:t>
            </a:r>
            <a:r>
              <a:rPr lang="tr-TR" sz="1200" dirty="0" smtClean="0">
                <a:latin typeface="Times New Roman" panose="02020603050405020304" pitchFamily="18" charset="0"/>
                <a:cs typeface="Times New Roman" panose="02020603050405020304" pitchFamily="18" charset="0"/>
              </a:rPr>
              <a:t>Tosyalı, Ekinciler, </a:t>
            </a:r>
            <a:r>
              <a:rPr lang="tr-TR" sz="1200" dirty="0">
                <a:latin typeface="Times New Roman" panose="02020603050405020304" pitchFamily="18" charset="0"/>
                <a:cs typeface="Times New Roman" panose="02020603050405020304" pitchFamily="18" charset="0"/>
              </a:rPr>
              <a:t>Yazıcı, Baştuğ, </a:t>
            </a:r>
            <a:r>
              <a:rPr lang="tr-TR" sz="1200" dirty="0" smtClean="0">
                <a:latin typeface="Times New Roman" panose="02020603050405020304" pitchFamily="18" charset="0"/>
                <a:cs typeface="Times New Roman" panose="02020603050405020304" pitchFamily="18" charset="0"/>
              </a:rPr>
              <a:t>MMK </a:t>
            </a:r>
            <a:r>
              <a:rPr lang="tr-TR" sz="1200" dirty="0" err="1" smtClean="0">
                <a:latin typeface="Times New Roman" panose="02020603050405020304" pitchFamily="18" charset="0"/>
                <a:cs typeface="Times New Roman" panose="02020603050405020304" pitchFamily="18" charset="0"/>
              </a:rPr>
              <a:t>Atakaş</a:t>
            </a: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Assan ve </a:t>
            </a:r>
            <a:r>
              <a:rPr lang="tr-TR" sz="1200" dirty="0" err="1">
                <a:latin typeface="Times New Roman" panose="02020603050405020304" pitchFamily="18" charset="0"/>
                <a:cs typeface="Times New Roman" panose="02020603050405020304" pitchFamily="18" charset="0"/>
              </a:rPr>
              <a:t>Noksel</a:t>
            </a:r>
            <a:r>
              <a:rPr lang="tr-TR" sz="1200" dirty="0">
                <a:latin typeface="Times New Roman" panose="02020603050405020304" pitchFamily="18" charset="0"/>
                <a:cs typeface="Times New Roman" panose="02020603050405020304" pitchFamily="18" charset="0"/>
              </a:rPr>
              <a:t> olarak sıralanabilir. </a:t>
            </a:r>
          </a:p>
          <a:p>
            <a:pPr algn="just"/>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Türkiye </a:t>
            </a:r>
            <a:r>
              <a:rPr lang="tr-TR" sz="1200" dirty="0">
                <a:latin typeface="Times New Roman" panose="02020603050405020304" pitchFamily="18" charset="0"/>
                <a:cs typeface="Times New Roman" panose="02020603050405020304" pitchFamily="18" charset="0"/>
              </a:rPr>
              <a:t>Çelik Üreticileri Derneği’nden alınan en güncel verilere göre, ülkemizin çelik üretim kapasitesi yaklaşık olarak </a:t>
            </a:r>
            <a:r>
              <a:rPr lang="tr-TR" sz="1200" dirty="0" smtClean="0">
                <a:latin typeface="Times New Roman" panose="02020603050405020304" pitchFamily="18" charset="0"/>
                <a:cs typeface="Times New Roman" panose="02020603050405020304" pitchFamily="18" charset="0"/>
              </a:rPr>
              <a:t>50 milyon </a:t>
            </a:r>
            <a:r>
              <a:rPr lang="tr-TR" sz="1200" dirty="0">
                <a:latin typeface="Times New Roman" panose="02020603050405020304" pitchFamily="18" charset="0"/>
                <a:cs typeface="Times New Roman" panose="02020603050405020304" pitchFamily="18" charset="0"/>
              </a:rPr>
              <a:t>tondur. Kapasite Kullanım oranı ise </a:t>
            </a:r>
            <a:r>
              <a:rPr lang="tr-TR" sz="1200" dirty="0" smtClean="0">
                <a:latin typeface="Times New Roman" panose="02020603050405020304" pitchFamily="18" charset="0"/>
                <a:cs typeface="Times New Roman" panose="02020603050405020304" pitchFamily="18" charset="0"/>
              </a:rPr>
              <a:t>%68,2 </a:t>
            </a:r>
            <a:r>
              <a:rPr lang="tr-TR" sz="1200" dirty="0">
                <a:latin typeface="Times New Roman" panose="02020603050405020304" pitchFamily="18" charset="0"/>
                <a:cs typeface="Times New Roman" panose="02020603050405020304" pitchFamily="18" charset="0"/>
              </a:rPr>
              <a:t>olarak hesaplanmıştır. Haritadan da anlaşılacağı üzere, çelik tesislerinin büyük çoğunluğu kıyı bölgelerinde kümelenmiştir. Bu bölgeler, </a:t>
            </a:r>
            <a:r>
              <a:rPr lang="tr-TR" sz="1200" dirty="0" smtClean="0">
                <a:latin typeface="Times New Roman" panose="02020603050405020304" pitchFamily="18" charset="0"/>
                <a:cs typeface="Times New Roman" panose="02020603050405020304" pitchFamily="18" charset="0"/>
              </a:rPr>
              <a:t>Akdeniz’de İskenderun-Osmaniye</a:t>
            </a: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Ege’de İzmir-Aliağa</a:t>
            </a:r>
            <a:r>
              <a:rPr lang="tr-TR" sz="1200" dirty="0">
                <a:latin typeface="Times New Roman" panose="02020603050405020304" pitchFamily="18" charset="0"/>
                <a:cs typeface="Times New Roman" panose="02020603050405020304" pitchFamily="18" charset="0"/>
              </a:rPr>
              <a:t>, Marmara ve Batı Karadeniz sahil şerididir</a:t>
            </a:r>
            <a:r>
              <a:rPr lang="tr-TR" sz="1200"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İskenderun Ticaret ve Sanayi Odası’na tasdik olunan demir çelik ihracatı 2021 yılının ocak-kasım döneminde 2 milyar doların üzerindedir.</a:t>
            </a:r>
            <a:endParaRPr lang="tr-TR" sz="1200" dirty="0" smtClean="0">
              <a:latin typeface="Times New Roman" panose="02020603050405020304" pitchFamily="18" charset="0"/>
              <a:cs typeface="Times New Roman" panose="02020603050405020304" pitchFamily="18" charset="0"/>
            </a:endParaRPr>
          </a:p>
          <a:p>
            <a:pPr algn="just"/>
            <a:endParaRPr lang="tr-TR" sz="1300" dirty="0">
              <a:latin typeface="Cambria"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124377"/>
            <a:ext cx="6192688" cy="4283777"/>
          </a:xfrm>
          <a:prstGeom prst="rect">
            <a:avLst/>
          </a:prstGeom>
        </p:spPr>
      </p:pic>
    </p:spTree>
    <p:extLst>
      <p:ext uri="{BB962C8B-B14F-4D97-AF65-F5344CB8AC3E}">
        <p14:creationId xmlns:p14="http://schemas.microsoft.com/office/powerpoint/2010/main" val="294226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332656"/>
            <a:ext cx="8489606" cy="5632311"/>
          </a:xfrm>
          <a:prstGeom prst="rect">
            <a:avLst/>
          </a:prstGeom>
          <a:noFill/>
        </p:spPr>
        <p:txBody>
          <a:bodyPr wrap="square" rtlCol="0">
            <a:spAutoFit/>
          </a:bodyPr>
          <a:lstStyle/>
          <a:p>
            <a:r>
              <a:rPr lang="tr-TR" b="1" dirty="0" smtClean="0">
                <a:solidFill>
                  <a:schemeClr val="accent1">
                    <a:lumMod val="75000"/>
                  </a:schemeClr>
                </a:solidFill>
                <a:latin typeface="Times New Roman" panose="02020603050405020304" pitchFamily="18" charset="0"/>
                <a:cs typeface="Times New Roman" panose="02020603050405020304" pitchFamily="18" charset="0"/>
              </a:rPr>
              <a:t>b) Filtre Sektörü</a:t>
            </a:r>
          </a:p>
          <a:p>
            <a:pPr algn="just"/>
            <a:r>
              <a:rPr lang="tr-TR" sz="1400" dirty="0">
                <a:latin typeface="Times New Roman" panose="02020603050405020304" pitchFamily="18" charset="0"/>
                <a:cs typeface="Times New Roman" panose="02020603050405020304" pitchFamily="18" charset="0"/>
              </a:rPr>
              <a:t>	</a:t>
            </a:r>
            <a:endParaRPr lang="tr-TR" sz="1000" dirty="0">
              <a:latin typeface="Times New Roman" panose="02020603050405020304" pitchFamily="18" charset="0"/>
              <a:cs typeface="Times New Roman" panose="02020603050405020304" pitchFamily="18" charset="0"/>
            </a:endParaRPr>
          </a:p>
          <a:p>
            <a:pPr algn="just"/>
            <a:r>
              <a:rPr lang="tr-TR" sz="1000" dirty="0" smtClean="0">
                <a:latin typeface="Times New Roman" panose="02020603050405020304" pitchFamily="18" charset="0"/>
                <a:cs typeface="Times New Roman" panose="02020603050405020304" pitchFamily="18" charset="0"/>
              </a:rPr>
              <a:t>	Otomotiv </a:t>
            </a:r>
            <a:r>
              <a:rPr lang="tr-TR" sz="1000" dirty="0">
                <a:latin typeface="Times New Roman" panose="02020603050405020304" pitchFamily="18" charset="0"/>
                <a:cs typeface="Times New Roman" panose="02020603050405020304" pitchFamily="18" charset="0"/>
              </a:rPr>
              <a:t>ana ve yan sanayi, günümüzde Türkiye ağır sanayisinin önemli sektörlerinden biri olmuştur. Otomotiv ana ve yan sanayi aynı zamanda savunma sanayi ve gemi inşa sanayinin de altyapısını oluşturmaktadır. 1960’lı yıllarda otomotiv sektörüne ilişkin tüm parçalar ana sanayi üretici firmalar tarafından üretilirken, imalat kapasitelerinin artması ve yan sanayideki yatırımların gelişmesiyle birlikte sektörde önemli hale gelen yan sanayi oluşmuştur. Ülkemizde oto yan sanayi ihracatı yapılan birçok ürün olsa da, en fazla ihraç edilen ürünler motor aksam ve parçaları, dış ve iç lastikler, montaj, jant ve tekerlek aksamı olarak sıralanabilmektedir. Türkiye olarak en fazla ithal ettiğimiz otomotiv yan sanayi ürünleri ise; dizel ve yarı dizel motorlar, vites kutuları ile içten yanmalı motorlar olarak ifade edilebilir. Otomotiv ana sanayi firmalarının taleplerine ve piyasadaki aktif taşıtların ihtiyaçlarına yönelik uygun parça üreten otomotiv yan sanayi sektörlerinden bir tanesi de filtre sektörüdür.  Otomotiv endüstrisinin önemli bir kolu olan filtre sektörünün Türkiye’deki üretim merkezi Hatay İskenderun’dur. 1966 yılında, otomotiv ve yan sanayi sektörlerinde gelişmelere paralel olarak, ilk Türk filtre üretim tesisi küçük bir atölye ile Hatay ili İskenderun ilçesinde üretime başlamıştır. Hatay ili özellikle otomotiv sektöründe kullanılan içten yanmalı motorlar için yağ, yakıt ve hava filtrelerinde uzmanlaşmıştır. Bunun dışında iklimlendirme sektörü için hava filtreleri, endüstriyel kullanım amaçlı filtreler ile siparişe özel filtre imalatı da </a:t>
            </a:r>
            <a:r>
              <a:rPr lang="tr-TR" sz="1000" dirty="0" smtClean="0">
                <a:latin typeface="Times New Roman" panose="02020603050405020304" pitchFamily="18" charset="0"/>
                <a:cs typeface="Times New Roman" panose="02020603050405020304" pitchFamily="18" charset="0"/>
              </a:rPr>
              <a:t>yapılmaktadır. 2018 </a:t>
            </a:r>
            <a:r>
              <a:rPr lang="tr-TR" sz="1000" dirty="0">
                <a:latin typeface="Times New Roman" panose="02020603050405020304" pitchFamily="18" charset="0"/>
                <a:cs typeface="Times New Roman" panose="02020603050405020304" pitchFamily="18" charset="0"/>
              </a:rPr>
              <a:t>yılının </a:t>
            </a:r>
            <a:r>
              <a:rPr lang="tr-TR" sz="1000" dirty="0" err="1">
                <a:latin typeface="Times New Roman" panose="02020603050405020304" pitchFamily="18" charset="0"/>
                <a:cs typeface="Times New Roman" panose="02020603050405020304" pitchFamily="18" charset="0"/>
              </a:rPr>
              <a:t>trademap</a:t>
            </a:r>
            <a:r>
              <a:rPr lang="tr-TR" sz="1000" dirty="0">
                <a:latin typeface="Times New Roman" panose="02020603050405020304" pitchFamily="18" charset="0"/>
                <a:cs typeface="Times New Roman" panose="02020603050405020304" pitchFamily="18" charset="0"/>
              </a:rPr>
              <a:t> verilerine göre dünya filtre ihracatındaki ilk 5 ülke; Almanya, ABD, İngiltere, Meksika ve Japonya’dır. En büyük ithalatçı ülkeler ise; ABD, Almanya, Meksika, Kanada ve İngiltere olmaktadır. İthalat ve ihracat rakamlarına göre dünya genelinde filtre sektöründe ABD ve Almanya ağır basmaktadır. </a:t>
            </a:r>
            <a:r>
              <a:rPr lang="tr-TR" sz="1000" dirty="0" smtClean="0">
                <a:latin typeface="Times New Roman" panose="02020603050405020304" pitchFamily="18" charset="0"/>
                <a:cs typeface="Times New Roman" panose="02020603050405020304" pitchFamily="18" charset="0"/>
              </a:rPr>
              <a:t>Türkiye ise dünya genelindeki filtre ticaretinde ilk 20 ülke arasında yer almaktadır.</a:t>
            </a:r>
          </a:p>
          <a:p>
            <a:pPr algn="just"/>
            <a:r>
              <a:rPr lang="tr-TR" sz="1000" dirty="0" smtClean="0">
                <a:latin typeface="Times New Roman" panose="02020603050405020304" pitchFamily="18" charset="0"/>
                <a:cs typeface="Times New Roman" panose="02020603050405020304" pitchFamily="18" charset="0"/>
              </a:rPr>
              <a:t>	Doğu </a:t>
            </a:r>
            <a:r>
              <a:rPr lang="tr-TR" sz="1000" dirty="0">
                <a:latin typeface="Times New Roman" panose="02020603050405020304" pitchFamily="18" charset="0"/>
                <a:cs typeface="Times New Roman" panose="02020603050405020304" pitchFamily="18" charset="0"/>
              </a:rPr>
              <a:t>Akdeniz Kalkınma Ajansı’ndan alınan verilere göre, Türkiye’de yaklaşık 70 adet filtre üreticisi bulunmakta, bu üreticilerin yaklaşık 1/5’lik bölümü Hatay’da faaliyet göstermektedir. Türkiye’de üretilen otomotiv ve yan sanayi filtrelerinin hemen hemen %65’lik bölümü bölgemizde üretilmektedir. Bölgemizdeki filtre sektörünün önemli bir özelliği ise üretilen ürün ihracatının; Almanya, Polonya, Belçika, Fransa ve İtalya gibi sanayisi gelişmiş Avrupa Ülkelerine yapılıyor olmasıdır. Ayrıca Irak başta olmak üzere Ortadoğu ülkeleri ile Rusya ve Çin de ihraç pazarlarımız arasında yer almaktadır. Son dönemde Hatay ve İstanbul dışındaki illere de yayılan filtre sektörü, günümüzde Türkiye’deki 12 ilde üretim tesisleri ile faaliyet gösterir duruma gelmiştir</a:t>
            </a:r>
            <a:r>
              <a:rPr lang="tr-TR" sz="1000" dirty="0" smtClean="0">
                <a:latin typeface="Times New Roman" panose="02020603050405020304" pitchFamily="18" charset="0"/>
                <a:cs typeface="Times New Roman" panose="02020603050405020304" pitchFamily="18" charset="0"/>
              </a:rPr>
              <a:t>. 2021 yılının </a:t>
            </a:r>
            <a:r>
              <a:rPr lang="tr-TR" sz="1000" dirty="0" smtClean="0">
                <a:latin typeface="Times New Roman" panose="02020603050405020304" pitchFamily="18" charset="0"/>
                <a:cs typeface="Times New Roman" panose="02020603050405020304" pitchFamily="18" charset="0"/>
              </a:rPr>
              <a:t>ekim</a:t>
            </a:r>
            <a:r>
              <a:rPr lang="tr-TR" sz="1000" dirty="0" smtClean="0">
                <a:latin typeface="Times New Roman" panose="02020603050405020304" pitchFamily="18" charset="0"/>
                <a:cs typeface="Times New Roman" panose="02020603050405020304" pitchFamily="18" charset="0"/>
              </a:rPr>
              <a:t> </a:t>
            </a:r>
            <a:r>
              <a:rPr lang="tr-TR" sz="1000" dirty="0" smtClean="0">
                <a:latin typeface="Times New Roman" panose="02020603050405020304" pitchFamily="18" charset="0"/>
                <a:cs typeface="Times New Roman" panose="02020603050405020304" pitchFamily="18" charset="0"/>
              </a:rPr>
              <a:t>ayı itibariyle ülkemizde </a:t>
            </a:r>
            <a:r>
              <a:rPr lang="tr-TR" sz="1000" dirty="0" smtClean="0">
                <a:latin typeface="Times New Roman" panose="02020603050405020304" pitchFamily="18" charset="0"/>
                <a:cs typeface="Times New Roman" panose="02020603050405020304" pitchFamily="18" charset="0"/>
              </a:rPr>
              <a:t>25.105.532 </a:t>
            </a:r>
            <a:r>
              <a:rPr lang="tr-TR" sz="1000" dirty="0" smtClean="0">
                <a:latin typeface="Times New Roman" panose="02020603050405020304" pitchFamily="18" charset="0"/>
                <a:cs typeface="Times New Roman" panose="02020603050405020304" pitchFamily="18" charset="0"/>
              </a:rPr>
              <a:t>adet kara taşıtı bulunmaktadır</a:t>
            </a:r>
            <a:r>
              <a:rPr lang="tr-TR" sz="1000" dirty="0" smtClean="0">
                <a:latin typeface="Times New Roman" panose="02020603050405020304" pitchFamily="18" charset="0"/>
                <a:cs typeface="Times New Roman" panose="02020603050405020304" pitchFamily="18" charset="0"/>
              </a:rPr>
              <a:t>. Hatay’da ise 526.747 adet motorlu kara taşıtı mevcuttur.</a:t>
            </a:r>
            <a:endParaRPr lang="tr-TR" sz="1000" dirty="0" smtClean="0">
              <a:latin typeface="Times New Roman" panose="02020603050405020304" pitchFamily="18" charset="0"/>
              <a:cs typeface="Times New Roman" panose="02020603050405020304" pitchFamily="18" charset="0"/>
            </a:endParaRPr>
          </a:p>
          <a:p>
            <a:pPr algn="just"/>
            <a:endParaRPr lang="tr-TR" sz="1000" dirty="0" smtClean="0">
              <a:latin typeface="Times New Roman" panose="02020603050405020304" pitchFamily="18" charset="0"/>
              <a:cs typeface="Times New Roman" panose="02020603050405020304" pitchFamily="18" charset="0"/>
            </a:endParaRPr>
          </a:p>
          <a:p>
            <a:pPr algn="just"/>
            <a:endParaRPr lang="tr-TR" sz="1000" dirty="0">
              <a:latin typeface="Times New Roman" panose="02020603050405020304" pitchFamily="18" charset="0"/>
              <a:cs typeface="Times New Roman" panose="02020603050405020304" pitchFamily="18" charset="0"/>
            </a:endParaRPr>
          </a:p>
          <a:p>
            <a:pPr algn="just"/>
            <a:endParaRPr lang="tr-TR" sz="10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	</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873138655"/>
              </p:ext>
            </p:extLst>
          </p:nvPr>
        </p:nvGraphicFramePr>
        <p:xfrm>
          <a:off x="1115616" y="3933056"/>
          <a:ext cx="7239000" cy="2476500"/>
        </p:xfrm>
        <a:graphic>
          <a:graphicData uri="http://schemas.openxmlformats.org/drawingml/2006/table">
            <a:tbl>
              <a:tblPr>
                <a:tableStyleId>{5C22544A-7EE6-4342-B048-85BDC9FD1C3A}</a:tableStyleId>
              </a:tblPr>
              <a:tblGrid>
                <a:gridCol w="468575"/>
                <a:gridCol w="765020"/>
                <a:gridCol w="784145"/>
                <a:gridCol w="755457"/>
                <a:gridCol w="707643"/>
                <a:gridCol w="745894"/>
                <a:gridCol w="726769"/>
                <a:gridCol w="745894"/>
                <a:gridCol w="774583"/>
                <a:gridCol w="765020"/>
              </a:tblGrid>
              <a:tr h="190500">
                <a:tc gridSpan="10">
                  <a:txBody>
                    <a:bodyPr/>
                    <a:lstStyle/>
                    <a:p>
                      <a:pPr algn="ctr" fontAlgn="b"/>
                      <a:r>
                        <a:rPr lang="sv-SE" sz="1000" b="0" u="none" strike="noStrike" dirty="0">
                          <a:effectLst/>
                          <a:latin typeface="+mn-lt"/>
                        </a:rPr>
                        <a:t>Yıllara göre motorlu kara taşıtları sayısı, </a:t>
                      </a:r>
                      <a:r>
                        <a:rPr lang="sv-SE" sz="1000" b="0" u="none" strike="noStrike" dirty="0" smtClean="0">
                          <a:effectLst/>
                          <a:latin typeface="+mn-lt"/>
                        </a:rPr>
                        <a:t>2011-2021(</a:t>
                      </a:r>
                      <a:r>
                        <a:rPr lang="tr-TR" sz="1000" b="0" u="none" strike="noStrike" dirty="0" smtClean="0">
                          <a:effectLst/>
                          <a:latin typeface="+mn-lt"/>
                        </a:rPr>
                        <a:t>Ekim</a:t>
                      </a:r>
                      <a:r>
                        <a:rPr lang="sv-SE" sz="1000" b="0" u="none" strike="noStrike" dirty="0" smtClean="0">
                          <a:effectLst/>
                          <a:latin typeface="+mn-lt"/>
                        </a:rPr>
                        <a:t>)</a:t>
                      </a:r>
                      <a:endParaRPr lang="sv-SE" sz="1000" b="0" i="0" u="none" strike="noStrike" dirty="0">
                        <a:effectLst/>
                        <a:latin typeface="+mn-lt"/>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0500">
                <a:tc>
                  <a:txBody>
                    <a:bodyPr/>
                    <a:lstStyle/>
                    <a:p>
                      <a:pPr algn="l" fontAlgn="b"/>
                      <a:r>
                        <a:rPr lang="tr-TR" sz="1000" b="0" u="none" strike="noStrike">
                          <a:effectLst/>
                          <a:latin typeface="+mn-lt"/>
                        </a:rPr>
                        <a:t>Yıl</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Toplam</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Otomobil</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Minibüs</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 Otobüs</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Kamyonet </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Kamyon </a:t>
                      </a:r>
                      <a:r>
                        <a:rPr lang="tr-TR" sz="1000" b="0" u="none" strike="noStrike" baseline="30000">
                          <a:effectLst/>
                          <a:latin typeface="+mn-lt"/>
                        </a:rPr>
                        <a:t>(2)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Motosiklet</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Özel amaçlı</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Traktör</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16 089 528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8 113 111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389 435</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219 906</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2 611 104</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728 458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2 527 190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34 116</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1 466 208</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17 033 413</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8 648 875</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 396 119</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 235 949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2 794 606</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751 650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2 657 722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33 071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1 515 421</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2013</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17 939 447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9 283 923</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421 848</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 219 885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2 933 050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755 950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2 722 826</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36 148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1 565 817</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2014</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18 828 721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9 857 915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427 264</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211 200</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3 062 479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773 728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2 828 466</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40 731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1 626 938</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19 994 472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10 589 337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449 213</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217 056</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3 255 299</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 804 319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2 938 364</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45 732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1 695 152</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2016</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21 090 424</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11 317 998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463 933</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220 361</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3 442 483</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 825 334</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3 003 733</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50 818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1 765 764</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22 218 945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12 035 978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478 618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221 885</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3 642 625</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 838 718</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3 102 800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60 099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1 838 222</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22 865 921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12 398 190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487 527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218 523</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3 755 580</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845 462</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3 211 328</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 63 359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1 885 952</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2019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23 156 975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12 503 049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493 373</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213 358</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3 796 919</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844 481</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3 331 326</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 65 470</a:t>
                      </a:r>
                      <a:endParaRPr lang="tr-TR" sz="1000" b="0" i="0" u="none" strike="noStrike" dirty="0">
                        <a:effectLst/>
                        <a:latin typeface="+mn-lt"/>
                      </a:endParaRPr>
                    </a:p>
                  </a:txBody>
                  <a:tcPr marL="9525" marR="9525" marT="9525" marB="0" anchor="b"/>
                </a:tc>
                <a:tc>
                  <a:txBody>
                    <a:bodyPr/>
                    <a:lstStyle/>
                    <a:p>
                      <a:pPr algn="r" fontAlgn="b"/>
                      <a:r>
                        <a:rPr lang="tr-TR" sz="1000" b="0" u="none" strike="noStrike">
                          <a:effectLst/>
                          <a:latin typeface="+mn-lt"/>
                        </a:rPr>
                        <a:t>1 908 999</a:t>
                      </a:r>
                      <a:endParaRPr lang="tr-TR" sz="1000" b="0" i="0" u="none" strike="noStrike">
                        <a:effectLst/>
                        <a:latin typeface="+mn-lt"/>
                      </a:endParaRPr>
                    </a:p>
                  </a:txBody>
                  <a:tcPr marL="9525" marR="9525" marT="9525" marB="0" anchor="b"/>
                </a:tc>
              </a:tr>
              <a:tr h="190500">
                <a:tc>
                  <a:txBody>
                    <a:bodyPr/>
                    <a:lstStyle/>
                    <a:p>
                      <a:pPr algn="l" fontAlgn="b"/>
                      <a:r>
                        <a:rPr lang="tr-TR" sz="1000" b="0" u="none" strike="noStrike">
                          <a:effectLst/>
                          <a:latin typeface="+mn-lt"/>
                        </a:rPr>
                        <a:t>2020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24 144 857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13 099 041</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493 395</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212 407</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3 938 732</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 859 670</a:t>
                      </a:r>
                      <a:endParaRPr lang="tr-TR" sz="1000" b="0" i="0" u="none" strike="noStrike">
                        <a:effectLst/>
                        <a:latin typeface="+mn-lt"/>
                      </a:endParaRPr>
                    </a:p>
                  </a:txBody>
                  <a:tcPr marL="9525" marR="9525" marT="9525" marB="0" anchor="b"/>
                </a:tc>
                <a:tc>
                  <a:txBody>
                    <a:bodyPr/>
                    <a:lstStyle/>
                    <a:p>
                      <a:pPr algn="r" fontAlgn="b"/>
                      <a:r>
                        <a:rPr lang="tr-TR" sz="1000" b="0" u="none" strike="noStrike">
                          <a:effectLst/>
                          <a:latin typeface="+mn-lt"/>
                        </a:rPr>
                        <a:t>3 512 576</a:t>
                      </a:r>
                      <a:endParaRPr lang="tr-TR" sz="1000" b="0" i="0" u="none" strike="noStrike">
                        <a:effectLst/>
                        <a:latin typeface="+mn-lt"/>
                      </a:endParaRPr>
                    </a:p>
                  </a:txBody>
                  <a:tcPr marL="9525" marR="9525" marT="9525" marB="0" anchor="b"/>
                </a:tc>
                <a:tc>
                  <a:txBody>
                    <a:bodyPr/>
                    <a:lstStyle/>
                    <a:p>
                      <a:pPr algn="r" fontAlgn="b"/>
                      <a:r>
                        <a:rPr lang="tr-TR" sz="1000" b="0" u="none" strike="noStrike" dirty="0">
                          <a:effectLst/>
                          <a:latin typeface="+mn-lt"/>
                        </a:rPr>
                        <a:t> 70 309</a:t>
                      </a:r>
                      <a:endParaRPr lang="tr-TR" sz="1000" b="0" i="0" u="none" strike="noStrike" dirty="0">
                        <a:effectLst/>
                        <a:latin typeface="+mn-lt"/>
                      </a:endParaRPr>
                    </a:p>
                  </a:txBody>
                  <a:tcPr marL="9525" marR="9525" marT="9525" marB="0" anchor="b"/>
                </a:tc>
                <a:tc>
                  <a:txBody>
                    <a:bodyPr/>
                    <a:lstStyle/>
                    <a:p>
                      <a:pPr algn="r" fontAlgn="b"/>
                      <a:r>
                        <a:rPr lang="tr-TR" sz="1000" b="0" u="none" strike="noStrike" dirty="0">
                          <a:effectLst/>
                          <a:latin typeface="+mn-lt"/>
                        </a:rPr>
                        <a:t>1 958 727</a:t>
                      </a:r>
                      <a:endParaRPr lang="tr-TR" sz="1000" b="0" i="0" u="none" strike="noStrike" dirty="0">
                        <a:effectLst/>
                        <a:latin typeface="+mn-lt"/>
                      </a:endParaRPr>
                    </a:p>
                  </a:txBody>
                  <a:tcPr marL="9525" marR="9525" marT="9525" marB="0" anchor="b"/>
                </a:tc>
              </a:tr>
              <a:tr h="190500">
                <a:tc>
                  <a:txBody>
                    <a:bodyPr/>
                    <a:lstStyle/>
                    <a:p>
                      <a:pPr algn="l" fontAlgn="b"/>
                      <a:r>
                        <a:rPr lang="tr-TR" sz="1000" b="0" u="none" strike="noStrike">
                          <a:effectLst/>
                          <a:latin typeface="+mn-lt"/>
                        </a:rPr>
                        <a:t>2021</a:t>
                      </a:r>
                      <a:r>
                        <a:rPr lang="tr-TR" sz="1000" b="0" u="none" strike="noStrike" baseline="30000">
                          <a:effectLst/>
                          <a:latin typeface="+mn-lt"/>
                        </a:rPr>
                        <a:t>(1)</a:t>
                      </a:r>
                      <a:endParaRPr lang="tr-TR" sz="1000" b="0" i="0" u="none" strike="noStrike">
                        <a:effectLst/>
                        <a:latin typeface="+mn-lt"/>
                      </a:endParaRPr>
                    </a:p>
                  </a:txBody>
                  <a:tcPr marL="9525" marR="9525" marT="9525" marB="0" anchor="b"/>
                </a:tc>
                <a:tc>
                  <a:txBody>
                    <a:bodyPr/>
                    <a:lstStyle/>
                    <a:p>
                      <a:pPr algn="r" fontAlgn="b"/>
                      <a:r>
                        <a:rPr lang="tr-TR" sz="1000" b="0" i="0" u="none" strike="noStrike" dirty="0">
                          <a:effectLst/>
                          <a:latin typeface="+mn-lt"/>
                        </a:rPr>
                        <a:t> 25 105 532</a:t>
                      </a:r>
                    </a:p>
                  </a:txBody>
                  <a:tcPr marL="9525" marR="9525" marT="9525" marB="0" anchor="b"/>
                </a:tc>
                <a:tc>
                  <a:txBody>
                    <a:bodyPr/>
                    <a:lstStyle/>
                    <a:p>
                      <a:pPr algn="r" fontAlgn="b"/>
                      <a:r>
                        <a:rPr lang="tr-TR" sz="1000" b="0" i="0" u="none" strike="noStrike">
                          <a:effectLst/>
                          <a:latin typeface="+mn-lt"/>
                        </a:rPr>
                        <a:t>13 634 249</a:t>
                      </a:r>
                    </a:p>
                  </a:txBody>
                  <a:tcPr marL="9525" marR="9525" marT="9525" marB="0" anchor="b"/>
                </a:tc>
                <a:tc>
                  <a:txBody>
                    <a:bodyPr/>
                    <a:lstStyle/>
                    <a:p>
                      <a:pPr algn="r" fontAlgn="b"/>
                      <a:r>
                        <a:rPr lang="tr-TR" sz="1000" b="0" i="0" u="none" strike="noStrike">
                          <a:effectLst/>
                          <a:latin typeface="+mn-lt"/>
                        </a:rPr>
                        <a:t> 486 721</a:t>
                      </a:r>
                    </a:p>
                  </a:txBody>
                  <a:tcPr marL="9525" marR="9525" marT="9525" marB="0" anchor="b"/>
                </a:tc>
                <a:tc>
                  <a:txBody>
                    <a:bodyPr/>
                    <a:lstStyle/>
                    <a:p>
                      <a:pPr algn="r" fontAlgn="b"/>
                      <a:r>
                        <a:rPr lang="tr-TR" sz="1000" b="0" i="0" u="none" strike="noStrike">
                          <a:effectLst/>
                          <a:latin typeface="+mn-lt"/>
                        </a:rPr>
                        <a:t> 209 594</a:t>
                      </a:r>
                    </a:p>
                  </a:txBody>
                  <a:tcPr marL="9525" marR="9525" marT="9525" marB="0" anchor="b"/>
                </a:tc>
                <a:tc>
                  <a:txBody>
                    <a:bodyPr/>
                    <a:lstStyle/>
                    <a:p>
                      <a:pPr algn="r" fontAlgn="b"/>
                      <a:r>
                        <a:rPr lang="tr-TR" sz="1000" b="0" i="0" u="none" strike="noStrike">
                          <a:effectLst/>
                          <a:latin typeface="+mn-lt"/>
                        </a:rPr>
                        <a:t>4 087 389</a:t>
                      </a:r>
                    </a:p>
                  </a:txBody>
                  <a:tcPr marL="9525" marR="9525" marT="9525" marB="0" anchor="b"/>
                </a:tc>
                <a:tc>
                  <a:txBody>
                    <a:bodyPr/>
                    <a:lstStyle/>
                    <a:p>
                      <a:pPr algn="r" fontAlgn="b"/>
                      <a:r>
                        <a:rPr lang="tr-TR" sz="1000" b="0" i="0" u="none" strike="noStrike">
                          <a:effectLst/>
                          <a:latin typeface="+mn-lt"/>
                        </a:rPr>
                        <a:t> 882 184</a:t>
                      </a:r>
                    </a:p>
                  </a:txBody>
                  <a:tcPr marL="9525" marR="9525" marT="9525" marB="0" anchor="b"/>
                </a:tc>
                <a:tc>
                  <a:txBody>
                    <a:bodyPr/>
                    <a:lstStyle/>
                    <a:p>
                      <a:pPr algn="r" fontAlgn="b"/>
                      <a:r>
                        <a:rPr lang="tr-TR" sz="1000" b="0" i="0" u="none" strike="noStrike">
                          <a:effectLst/>
                          <a:latin typeface="+mn-lt"/>
                        </a:rPr>
                        <a:t>3 716 260</a:t>
                      </a:r>
                    </a:p>
                  </a:txBody>
                  <a:tcPr marL="9525" marR="9525" marT="9525" marB="0" anchor="b"/>
                </a:tc>
                <a:tc>
                  <a:txBody>
                    <a:bodyPr/>
                    <a:lstStyle/>
                    <a:p>
                      <a:pPr algn="r" fontAlgn="b"/>
                      <a:r>
                        <a:rPr lang="tr-TR" sz="1000" b="0" i="0" u="none" strike="noStrike">
                          <a:effectLst/>
                          <a:latin typeface="+mn-lt"/>
                        </a:rPr>
                        <a:t> 77 315</a:t>
                      </a:r>
                    </a:p>
                  </a:txBody>
                  <a:tcPr marL="9525" marR="9525" marT="9525" marB="0" anchor="b"/>
                </a:tc>
                <a:tc>
                  <a:txBody>
                    <a:bodyPr/>
                    <a:lstStyle/>
                    <a:p>
                      <a:pPr algn="r" fontAlgn="b"/>
                      <a:r>
                        <a:rPr lang="tr-TR" sz="1000" b="0" i="0" u="none" strike="noStrike" dirty="0">
                          <a:effectLst/>
                          <a:latin typeface="+mn-lt"/>
                        </a:rPr>
                        <a:t>2 011 820</a:t>
                      </a:r>
                    </a:p>
                  </a:txBody>
                  <a:tcPr marL="9525" marR="9525" marT="9525" marB="0" anchor="b"/>
                </a:tc>
              </a:tr>
            </a:tbl>
          </a:graphicData>
        </a:graphic>
      </p:graphicFrame>
    </p:spTree>
    <p:extLst>
      <p:ext uri="{BB962C8B-B14F-4D97-AF65-F5344CB8AC3E}">
        <p14:creationId xmlns:p14="http://schemas.microsoft.com/office/powerpoint/2010/main" val="407732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2874" y="404664"/>
            <a:ext cx="8489606" cy="7725192"/>
          </a:xfrm>
          <a:prstGeom prst="rect">
            <a:avLst/>
          </a:prstGeom>
          <a:noFill/>
        </p:spPr>
        <p:txBody>
          <a:bodyPr wrap="square" rtlCol="0">
            <a:spAutoFit/>
          </a:bodyPr>
          <a:lstStyle/>
          <a:p>
            <a:pPr algn="just"/>
            <a:r>
              <a:rPr lang="tr-TR" sz="1400" dirty="0">
                <a:latin typeface="Times New Roman" panose="02020603050405020304" pitchFamily="18" charset="0"/>
                <a:cs typeface="Times New Roman" panose="02020603050405020304" pitchFamily="18" charset="0"/>
              </a:rPr>
              <a:t>	</a:t>
            </a:r>
            <a:endParaRPr lang="tr-TR" sz="1100" dirty="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	2021 yılının </a:t>
            </a:r>
            <a:r>
              <a:rPr lang="tr-TR" sz="1100" dirty="0" smtClean="0">
                <a:latin typeface="Times New Roman" panose="02020603050405020304" pitchFamily="18" charset="0"/>
                <a:cs typeface="Times New Roman" panose="02020603050405020304" pitchFamily="18" charset="0"/>
              </a:rPr>
              <a:t>ekim</a:t>
            </a:r>
            <a:r>
              <a:rPr lang="tr-TR" sz="1100" dirty="0" smtClean="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ayı itibariyle Türkiye </a:t>
            </a:r>
            <a:r>
              <a:rPr lang="tr-TR" sz="1100" dirty="0">
                <a:latin typeface="Times New Roman" panose="02020603050405020304" pitchFamily="18" charset="0"/>
                <a:cs typeface="Times New Roman" panose="02020603050405020304" pitchFamily="18" charset="0"/>
              </a:rPr>
              <a:t>İstatistik Kurumu’ndan alınan verilere göre, iller bazında motorlu kara taşıtı sayısından </a:t>
            </a:r>
            <a:r>
              <a:rPr lang="tr-TR" sz="1100" dirty="0" smtClean="0">
                <a:latin typeface="Times New Roman" panose="02020603050405020304" pitchFamily="18" charset="0"/>
                <a:cs typeface="Times New Roman" panose="02020603050405020304" pitchFamily="18" charset="0"/>
              </a:rPr>
              <a:t>Hatay 514.364 </a:t>
            </a:r>
            <a:r>
              <a:rPr lang="tr-TR" sz="1100" dirty="0">
                <a:latin typeface="Times New Roman" panose="02020603050405020304" pitchFamily="18" charset="0"/>
                <a:cs typeface="Times New Roman" panose="02020603050405020304" pitchFamily="18" charset="0"/>
              </a:rPr>
              <a:t>adet araçla ülke genelinde 12. Sırada yer almaktadır.</a:t>
            </a:r>
          </a:p>
          <a:p>
            <a:pPr algn="just"/>
            <a:r>
              <a:rPr lang="tr-TR" sz="1200" dirty="0">
                <a:latin typeface="Times New Roman" panose="02020603050405020304" pitchFamily="18" charset="0"/>
                <a:cs typeface="Times New Roman" panose="02020603050405020304" pitchFamily="18" charset="0"/>
              </a:rPr>
              <a:t> </a:t>
            </a:r>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000" dirty="0">
              <a:latin typeface="Times New Roman" panose="02020603050405020304" pitchFamily="18" charset="0"/>
              <a:cs typeface="Times New Roman" panose="02020603050405020304" pitchFamily="18" charset="0"/>
            </a:endParaRPr>
          </a:p>
          <a:p>
            <a:pPr algn="just"/>
            <a:r>
              <a:rPr lang="tr-TR" sz="1000" dirty="0" smtClean="0">
                <a:latin typeface="Times New Roman" panose="02020603050405020304" pitchFamily="18" charset="0"/>
                <a:cs typeface="Times New Roman" panose="02020603050405020304" pitchFamily="18" charset="0"/>
              </a:rPr>
              <a:t>	</a:t>
            </a:r>
          </a:p>
          <a:p>
            <a:pPr algn="just"/>
            <a:endParaRPr lang="tr-TR" sz="1100" dirty="0" smtClean="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	</a:t>
            </a:r>
            <a:endParaRPr lang="tr-TR" sz="1100" dirty="0" smtClean="0">
              <a:latin typeface="Times New Roman" panose="02020603050405020304" pitchFamily="18" charset="0"/>
              <a:cs typeface="Times New Roman" panose="02020603050405020304" pitchFamily="18" charset="0"/>
            </a:endParaRPr>
          </a:p>
          <a:p>
            <a:pPr algn="just"/>
            <a:r>
              <a:rPr lang="tr-TR" sz="1100" dirty="0" smtClean="0">
                <a:latin typeface="Times New Roman" panose="02020603050405020304" pitchFamily="18" charset="0"/>
                <a:cs typeface="Times New Roman" panose="02020603050405020304" pitchFamily="18" charset="0"/>
              </a:rPr>
              <a:t>	İskenderun </a:t>
            </a:r>
            <a:r>
              <a:rPr lang="tr-TR" sz="1100" dirty="0">
                <a:latin typeface="Times New Roman" panose="02020603050405020304" pitchFamily="18" charset="0"/>
                <a:cs typeface="Times New Roman" panose="02020603050405020304" pitchFamily="18" charset="0"/>
              </a:rPr>
              <a:t>ve bölgemizdeki filtre fabrikaları, kendi bünyelerinde istihdam ettikleri çalışanlarından başka, tedarikçilerinde ve satış organizasyonlarında görev alan çalışanlarla birlikte binlerce insanımıza istihdam imkânı sağlamaktadırlar. Fiili olarak 3.000 kişiye yakın olan istihdamının talep artması halinde vardiya sayısı arttırılmak suretiyle 4.000 ile 4.500 kişiye ulaşılabileceği öngörülmektedir. Filtre fabrikaları iç pazarda ürünlerinin pazarlama, satış ve dağıtımını kendilerine bağlı bayilik kuruluşları ile yapmaktadırlar. Ayrıca tedarikçi statüsünü kazanmış önde gelen kuruluşlar, araç üreticilerine ürünlerini verebilmektedirler. Kamu kurum ve kuruluşlar ile Savunma Sanayi talepleri de ihale şartnamelerine göre yetkinliği olan filtre üreticileri tarafından karşılanabilmektedir. </a:t>
            </a:r>
            <a:endParaRPr lang="tr-TR" sz="1100" dirty="0" smtClean="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Hatay </a:t>
            </a:r>
            <a:r>
              <a:rPr lang="tr-TR" sz="1100" dirty="0">
                <a:latin typeface="Times New Roman" panose="02020603050405020304" pitchFamily="18" charset="0"/>
                <a:cs typeface="Times New Roman" panose="02020603050405020304" pitchFamily="18" charset="0"/>
              </a:rPr>
              <a:t>ve bölgesindeki filtre fabrikaları, ürünlerinin önemli bir bölümünü dünyanın birçok ülkesine ihraç etmektedirler. Amerika, Avrupa, Asya ve Afrika’da mevcut birçok müşteri firma ve kuruluş filtre talepleri bakımından ciddi bir potansiyel oluşturmuştur. Bu ülkelerden yıl içerisinde birçok iş insanı ticari görüşmeler yapmak üzere İskenderun’a ve bölgemize gelmekte, buradaki filtre fabrikaları ile görüşerek önemli bağlantılar yapmaktadırlar.</a:t>
            </a:r>
          </a:p>
          <a:p>
            <a:pPr algn="just"/>
            <a:r>
              <a:rPr lang="tr-TR" sz="1100" dirty="0" smtClean="0">
                <a:latin typeface="Times New Roman" panose="02020603050405020304" pitchFamily="18" charset="0"/>
                <a:cs typeface="Times New Roman" panose="02020603050405020304" pitchFamily="18" charset="0"/>
              </a:rPr>
              <a:t>	Doğu </a:t>
            </a:r>
            <a:r>
              <a:rPr lang="tr-TR" sz="1100" dirty="0">
                <a:latin typeface="Times New Roman" panose="02020603050405020304" pitchFamily="18" charset="0"/>
                <a:cs typeface="Times New Roman" panose="02020603050405020304" pitchFamily="18" charset="0"/>
              </a:rPr>
              <a:t>Akdeniz Kalkınma Ajansı ve Sanayi Sicil Bilgi Sistemi verilerine göre, 2018 yılsonu itibariyle filtre sektöründe 338 milyon TL yurtiçi satışı ve 467 milyon TL yurtdışı satışı olmak üzere toplam 805 milyon TL’lik satış gerçekleştirilmiştir. Buna göre, toplam satışlar içindeki ihracat payı ise %58 olarak gerçekleştirilmiştir.</a:t>
            </a: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r>
              <a:rPr lang="tr-TR" sz="1200" dirty="0" smtClean="0">
                <a:latin typeface="Times New Roman" panose="02020603050405020304" pitchFamily="18" charset="0"/>
                <a:cs typeface="Times New Roman" panose="02020603050405020304" pitchFamily="18" charset="0"/>
              </a:rPr>
              <a:t>	</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504420370"/>
              </p:ext>
            </p:extLst>
          </p:nvPr>
        </p:nvGraphicFramePr>
        <p:xfrm>
          <a:off x="4139952" y="1124744"/>
          <a:ext cx="1512168" cy="2468838"/>
        </p:xfrm>
        <a:graphic>
          <a:graphicData uri="http://schemas.openxmlformats.org/drawingml/2006/table">
            <a:tbl>
              <a:tblPr firstRow="1" firstCol="1" bandRow="1"/>
              <a:tblGrid>
                <a:gridCol w="670294"/>
                <a:gridCol w="841874"/>
              </a:tblGrid>
              <a:tr h="355670">
                <a:tc gridSpan="2">
                  <a:txBody>
                    <a:bodyPr/>
                    <a:lstStyle/>
                    <a:p>
                      <a:pPr algn="ctr">
                        <a:lnSpc>
                          <a:spcPct val="115000"/>
                        </a:lnSpc>
                        <a:spcAft>
                          <a:spcPts val="0"/>
                        </a:spcAft>
                      </a:pPr>
                      <a:r>
                        <a:rPr lang="tr-TR"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İllere Göre Motorlu Taşı </a:t>
                      </a:r>
                      <a:r>
                        <a:rPr lang="tr-TR" sz="10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Grafiği,2021</a:t>
                      </a:r>
                      <a:r>
                        <a:rPr lang="tr-TR" sz="1000" b="1" baseline="0"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Ekim</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tr-TR"/>
                    </a:p>
                  </a:txBody>
                  <a:tcPr/>
                </a:tc>
              </a:tr>
              <a:tr h="167409">
                <a:tc>
                  <a:txBody>
                    <a:bodyPr/>
                    <a:lstStyle/>
                    <a:p>
                      <a:pP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İstanbul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4.617.453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7409">
                <a:tc>
                  <a:txBody>
                    <a:bodyPr/>
                    <a:lstStyle/>
                    <a:p>
                      <a:pP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Ankara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2.259.151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7835">
                <a:tc>
                  <a:txBody>
                    <a:bodyPr/>
                    <a:lstStyle/>
                    <a:p>
                      <a:pP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İzmir</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1.563.449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Antalya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1.208.142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Bursa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993.689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Konya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770.253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Adana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708.956</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Mersin</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671.781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Manisa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630.172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Gaziantep</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565.898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7835">
                <a:tc>
                  <a:txBody>
                    <a:bodyPr/>
                    <a:lstStyle/>
                    <a:p>
                      <a:pPr>
                        <a:lnSpc>
                          <a:spcPct val="115000"/>
                        </a:lnSpc>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Muğla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552.004</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835">
                <a:tc>
                  <a:txBody>
                    <a:bodyPr/>
                    <a:lstStyle/>
                    <a:p>
                      <a:pPr>
                        <a:lnSpc>
                          <a:spcPct val="115000"/>
                        </a:lnSpc>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Hatay</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tr-TR"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526.747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623631070"/>
              </p:ext>
            </p:extLst>
          </p:nvPr>
        </p:nvGraphicFramePr>
        <p:xfrm>
          <a:off x="1547664" y="3789040"/>
          <a:ext cx="6019799" cy="534035"/>
        </p:xfrm>
        <a:graphic>
          <a:graphicData uri="http://schemas.openxmlformats.org/drawingml/2006/table">
            <a:tbl>
              <a:tblPr/>
              <a:tblGrid>
                <a:gridCol w="411528"/>
                <a:gridCol w="545514"/>
                <a:gridCol w="641219"/>
                <a:gridCol w="583796"/>
                <a:gridCol w="555085"/>
                <a:gridCol w="660360"/>
                <a:gridCol w="631648"/>
                <a:gridCol w="708212"/>
                <a:gridCol w="631648"/>
                <a:gridCol w="650789"/>
              </a:tblGrid>
              <a:tr h="190500">
                <a:tc gridSpan="10">
                  <a:txBody>
                    <a:bodyPr/>
                    <a:lstStyle/>
                    <a:p>
                      <a:pPr algn="ctr" fontAlgn="b"/>
                      <a:r>
                        <a:rPr lang="tr-TR" sz="1000" b="1" i="0" u="none" strike="noStrike" dirty="0">
                          <a:effectLst/>
                          <a:latin typeface="Times New Roman" panose="02020603050405020304" pitchFamily="18" charset="0"/>
                          <a:cs typeface="Times New Roman" panose="02020603050405020304" pitchFamily="18" charset="0"/>
                        </a:rPr>
                        <a:t>İllere göre motorlu kara taşıtları sayısı, 2021 </a:t>
                      </a:r>
                      <a:r>
                        <a:rPr lang="tr-TR" sz="1000" b="1" i="0" u="none" strike="noStrike" dirty="0" smtClean="0">
                          <a:effectLst/>
                          <a:latin typeface="Times New Roman" panose="02020603050405020304" pitchFamily="18" charset="0"/>
                          <a:cs typeface="Times New Roman" panose="02020603050405020304" pitchFamily="18" charset="0"/>
                        </a:rPr>
                        <a:t>Ekim</a:t>
                      </a:r>
                      <a:endParaRPr lang="tr-TR" sz="10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4465">
                <a:tc>
                  <a:txBody>
                    <a:bodyPr/>
                    <a:lstStyle/>
                    <a:p>
                      <a:pPr algn="l" fontAlgn="b"/>
                      <a:r>
                        <a:rPr lang="tr-TR" sz="800" b="1" i="0" u="none" strike="noStrike" dirty="0">
                          <a:effectLst/>
                          <a:latin typeface="Times New Roman" panose="02020603050405020304" pitchFamily="18" charset="0"/>
                          <a:cs typeface="Times New Roman" panose="02020603050405020304" pitchFamily="18" charset="0"/>
                        </a:rPr>
                        <a:t>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Toplam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Otomobil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Minibüs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Otobüs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Kamyonet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Kamyon </a:t>
                      </a:r>
                      <a:r>
                        <a:rPr lang="tr-TR" sz="800" b="1" i="0" u="none" strike="noStrike" baseline="30000" dirty="0">
                          <a:effectLst/>
                          <a:latin typeface="Times New Roman" panose="02020603050405020304" pitchFamily="18" charset="0"/>
                          <a:cs typeface="Times New Roman" panose="02020603050405020304" pitchFamily="18" charset="0"/>
                        </a:rPr>
                        <a:t>(1)</a:t>
                      </a:r>
                      <a:endParaRPr lang="tr-TR" sz="8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Motosiklet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tr-TR" sz="800" b="1" i="0" u="none" strike="noStrike" dirty="0">
                          <a:effectLst/>
                          <a:latin typeface="Times New Roman" panose="02020603050405020304" pitchFamily="18" charset="0"/>
                          <a:cs typeface="Times New Roman" panose="02020603050405020304" pitchFamily="18" charset="0"/>
                        </a:rPr>
                        <a:t>Özel Amaçlı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800" b="1" i="0" u="none" strike="noStrike" dirty="0">
                          <a:effectLst/>
                          <a:latin typeface="Times New Roman" panose="02020603050405020304" pitchFamily="18" charset="0"/>
                          <a:cs typeface="Times New Roman" panose="02020603050405020304" pitchFamily="18" charset="0"/>
                        </a:rPr>
                        <a:t>Traktör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79070">
                <a:tc>
                  <a:txBody>
                    <a:bodyPr/>
                    <a:lstStyle/>
                    <a:p>
                      <a:pPr algn="l" fontAlgn="b"/>
                      <a:r>
                        <a:rPr lang="tr-TR" sz="1000" b="0" i="0" u="none" strike="noStrike" dirty="0">
                          <a:effectLst/>
                          <a:latin typeface="Times New Roman" panose="02020603050405020304" pitchFamily="18" charset="0"/>
                          <a:cs typeface="Times New Roman" panose="02020603050405020304" pitchFamily="18" charset="0"/>
                        </a:rPr>
                        <a:t>Hatay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526.747</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232.675</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10.094</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3.896</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67.084</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21.087</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166.513</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tr-TR" sz="1000" b="0" i="0" u="none" strike="noStrike" dirty="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24.410</a:t>
                      </a:r>
                      <a:endParaRPr lang="tr-TR"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04576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t>c)Dış </a:t>
            </a:r>
            <a: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t>Ticaret:</a:t>
            </a:r>
            <a:b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13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rPr>
              <a:t>2021 yılında İskenderun Ticaret ve Sanayi Odası’na tasdik olunarak yapılan ihracat tutarı 3.707.167.019 dolar olmuştur</a:t>
            </a:r>
            <a:r>
              <a:rPr lang="tr-TR" sz="1300" dirty="0" smtClean="0">
                <a:latin typeface="Times New Roman" panose="02020603050405020304" pitchFamily="18" charset="0"/>
                <a:cs typeface="Times New Roman" panose="02020603050405020304" pitchFamily="18" charset="0"/>
              </a:rPr>
              <a:t>. Odamızın dış ticaret birimine tasdik olunarak en fazla ihracat yapılan ilk 10 kalem ürün ve en fazla ihracat yapılan ilk 10 ülkenin yer aldığı tablolar aşağıda yer almaktadır.</a:t>
            </a:r>
            <a:r>
              <a:rPr lang="tr-TR" sz="1800" b="1" dirty="0">
                <a:solidFill>
                  <a:schemeClr val="accent1">
                    <a:lumMod val="75000"/>
                  </a:schemeClr>
                </a:solidFill>
                <a:latin typeface="Times New Roman" panose="02020603050405020304" pitchFamily="18" charset="0"/>
                <a:cs typeface="Times New Roman" panose="02020603050405020304" pitchFamily="18" charset="0"/>
              </a:rPr>
              <a:t/>
            </a:r>
            <a:br>
              <a:rPr lang="tr-TR" sz="1800" b="1" dirty="0">
                <a:solidFill>
                  <a:schemeClr val="accent1">
                    <a:lumMod val="75000"/>
                  </a:schemeClr>
                </a:solidFill>
                <a:latin typeface="Times New Roman" panose="02020603050405020304" pitchFamily="18" charset="0"/>
                <a:cs typeface="Times New Roman" panose="02020603050405020304" pitchFamily="18" charset="0"/>
              </a:rPr>
            </a:br>
            <a:endParaRPr lang="tr-TR" sz="1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half" idx="1"/>
            <p:extLst>
              <p:ext uri="{D42A27DB-BD31-4B8C-83A1-F6EECF244321}">
                <p14:modId xmlns:p14="http://schemas.microsoft.com/office/powerpoint/2010/main" val="182053937"/>
              </p:ext>
            </p:extLst>
          </p:nvPr>
        </p:nvGraphicFramePr>
        <p:xfrm>
          <a:off x="2123729" y="1700808"/>
          <a:ext cx="4398638" cy="2336586"/>
        </p:xfrm>
        <a:graphic>
          <a:graphicData uri="http://schemas.openxmlformats.org/drawingml/2006/table">
            <a:tbl>
              <a:tblPr firstRow="1" firstCol="1" bandRow="1">
                <a:tableStyleId>{5C22544A-7EE6-4342-B048-85BDC9FD1C3A}</a:tableStyleId>
              </a:tblPr>
              <a:tblGrid>
                <a:gridCol w="457833"/>
                <a:gridCol w="1656483"/>
                <a:gridCol w="1003358"/>
                <a:gridCol w="1280964"/>
              </a:tblGrid>
              <a:tr h="236761">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NO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ÜRÜN</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MİKTAR(KG)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TUTAR($)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11725">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DEMİR/ÇELİK MAMÜLLERİ</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2.466.734.144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2.096.515.835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750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GIDA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513.401.607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373.888.234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4852">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YEM</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603.263.644</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319.500.227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0464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 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YAKIT</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923.563.148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311.641.889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7797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TEKSTİL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42.978.522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119.071.327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757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MADEN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1.004.963.177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116.082.640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37850">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EŞYA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52.760.326</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70.247.247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19757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ÇİMENTO</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1.172.093.295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48.417.053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315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MUHTELİF KİMYASAL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94.222.272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38.058.427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r h="226963">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FİLTRE</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7.090.305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33.959.133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77" marR="34577" marT="0" marB="0" anchor="ctr"/>
                </a:tc>
              </a:tr>
            </a:tbl>
          </a:graphicData>
        </a:graphic>
      </p:graphicFrame>
      <p:graphicFrame>
        <p:nvGraphicFramePr>
          <p:cNvPr id="9" name="İçerik Yer Tutucusu 8"/>
          <p:cNvGraphicFramePr>
            <a:graphicFrameLocks noGrp="1"/>
          </p:cNvGraphicFramePr>
          <p:nvPr>
            <p:ph sz="half" idx="2"/>
            <p:extLst>
              <p:ext uri="{D42A27DB-BD31-4B8C-83A1-F6EECF244321}">
                <p14:modId xmlns:p14="http://schemas.microsoft.com/office/powerpoint/2010/main" val="3262406188"/>
              </p:ext>
            </p:extLst>
          </p:nvPr>
        </p:nvGraphicFramePr>
        <p:xfrm>
          <a:off x="2123728" y="4293097"/>
          <a:ext cx="4464495" cy="2383198"/>
        </p:xfrm>
        <a:graphic>
          <a:graphicData uri="http://schemas.openxmlformats.org/drawingml/2006/table">
            <a:tbl>
              <a:tblPr firstRow="1" firstCol="1" bandRow="1">
                <a:tableStyleId>{5C22544A-7EE6-4342-B048-85BDC9FD1C3A}</a:tableStyleId>
              </a:tblPr>
              <a:tblGrid>
                <a:gridCol w="474220"/>
                <a:gridCol w="1611593"/>
                <a:gridCol w="1074034"/>
                <a:gridCol w="1304648"/>
              </a:tblGrid>
              <a:tr h="274887">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NO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ÜLKE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MİKTAR(KG)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ctr">
                        <a:lnSpc>
                          <a:spcPct val="107000"/>
                        </a:lnSpc>
                        <a:spcAft>
                          <a:spcPts val="0"/>
                        </a:spcAft>
                      </a:pPr>
                      <a:r>
                        <a:rPr lang="tr-TR" sz="1000" dirty="0">
                          <a:effectLst/>
                          <a:latin typeface="Times New Roman" panose="02020603050405020304" pitchFamily="18" charset="0"/>
                          <a:cs typeface="Times New Roman" panose="02020603050405020304" pitchFamily="18" charset="0"/>
                        </a:rPr>
                        <a:t>TUTAR($)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2142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İRAN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509.183.220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394.361.465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3265">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İSPANYA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501.289.848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259.200.560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848">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BELÇİKA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438.823.072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245.441.830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931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İTALYA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272.362.678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234.194.203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344">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İSRAİL</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355.671.030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198.735.625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8309">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YEMEN</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257.792.421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147.032.525</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0831">
                <a:tc>
                  <a:txBody>
                    <a:bodyPr/>
                    <a:lstStyle/>
                    <a:p>
                      <a:pPr algn="ctr">
                        <a:lnSpc>
                          <a:spcPct val="107000"/>
                        </a:lnSpc>
                        <a:spcAft>
                          <a:spcPts val="0"/>
                        </a:spcAft>
                      </a:pPr>
                      <a:r>
                        <a:rPr lang="tr-TR" sz="1000">
                          <a:effectLst/>
                          <a:latin typeface="Times New Roman" panose="02020603050405020304" pitchFamily="18" charset="0"/>
                          <a:cs typeface="Times New Roman" panose="02020603050405020304" pitchFamily="18" charset="0"/>
                        </a:rPr>
                        <a:t>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MISIR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516.638.096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131.569.946</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06796">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HOLLANDA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156.435.880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125.275.323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0327">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9</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SİNGAPUR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a:effectLst/>
                          <a:latin typeface="Times New Roman" panose="02020603050405020304" pitchFamily="18" charset="0"/>
                          <a:cs typeface="Times New Roman" panose="02020603050405020304" pitchFamily="18" charset="0"/>
                        </a:rPr>
                        <a:t>255.505.980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116.119.637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r>
              <a:tr h="212848">
                <a:tc>
                  <a:txBody>
                    <a:bodyPr/>
                    <a:lstStyle/>
                    <a:p>
                      <a:pPr algn="ctr">
                        <a:lnSpc>
                          <a:spcPts val="1380"/>
                        </a:lnSpc>
                        <a:spcAft>
                          <a:spcPts val="0"/>
                        </a:spcAft>
                      </a:pPr>
                      <a:r>
                        <a:rPr lang="tr-TR" sz="1000">
                          <a:effectLst/>
                          <a:latin typeface="Times New Roman" panose="02020603050405020304" pitchFamily="18" charset="0"/>
                          <a:cs typeface="Times New Roman" panose="02020603050405020304" pitchFamily="18" charset="0"/>
                        </a:rPr>
                        <a:t>10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nSpc>
                          <a:spcPct val="107000"/>
                        </a:lnSpc>
                        <a:spcAft>
                          <a:spcPts val="0"/>
                        </a:spcAft>
                      </a:pPr>
                      <a:r>
                        <a:rPr lang="tr-TR" sz="900" dirty="0">
                          <a:effectLst/>
                          <a:latin typeface="Times New Roman" panose="02020603050405020304" pitchFamily="18" charset="0"/>
                          <a:cs typeface="Times New Roman" panose="02020603050405020304" pitchFamily="18" charset="0"/>
                        </a:rPr>
                        <a:t>ALMANYA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b"/>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25.444.290.017</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79" marR="34279" marT="0" marB="0" anchor="ctr"/>
                </a:tc>
                <a:tc>
                  <a:txBody>
                    <a:bodyPr/>
                    <a:lstStyle/>
                    <a:p>
                      <a:pPr algn="r">
                        <a:lnSpc>
                          <a:spcPct val="107000"/>
                        </a:lnSpc>
                        <a:spcAft>
                          <a:spcPts val="0"/>
                        </a:spcAft>
                      </a:pPr>
                      <a:r>
                        <a:rPr lang="tr-TR" sz="1000" dirty="0">
                          <a:effectLst/>
                          <a:latin typeface="Times New Roman" panose="02020603050405020304" pitchFamily="18" charset="0"/>
                          <a:cs typeface="Times New Roman" panose="02020603050405020304" pitchFamily="18" charset="0"/>
                        </a:rPr>
                        <a:t>116.083.211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46" marR="7346" marT="7346" marB="7346" anchor="ctr"/>
                </a:tc>
              </a:tr>
            </a:tbl>
          </a:graphicData>
        </a:graphic>
      </p:graphicFrame>
    </p:spTree>
    <p:extLst>
      <p:ext uri="{BB962C8B-B14F-4D97-AF65-F5344CB8AC3E}">
        <p14:creationId xmlns:p14="http://schemas.microsoft.com/office/powerpoint/2010/main" val="356680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51344"/>
            <a:ext cx="8532440" cy="5632311"/>
          </a:xfrm>
          <a:prstGeom prst="rect">
            <a:avLst/>
          </a:prstGeom>
        </p:spPr>
        <p:txBody>
          <a:bodyPr wrap="square">
            <a:spAutoFit/>
          </a:bodyPr>
          <a:lstStyle/>
          <a:p>
            <a:pPr algn="just"/>
            <a:r>
              <a:rPr lang="tr-TR" sz="1400" dirty="0" smtClean="0">
                <a:latin typeface="Times New Roman" panose="02020603050405020304" pitchFamily="18" charset="0"/>
                <a:cs typeface="Times New Roman" panose="02020603050405020304" pitchFamily="18" charset="0"/>
              </a:rPr>
              <a:t>	</a:t>
            </a:r>
          </a:p>
          <a:p>
            <a:pPr algn="just"/>
            <a:r>
              <a:rPr lang="tr-TR" sz="1400" dirty="0" smtClean="0">
                <a:latin typeface="Times New Roman" panose="02020603050405020304" pitchFamily="18" charset="0"/>
                <a:cs typeface="Times New Roman" panose="02020603050405020304" pitchFamily="18" charset="0"/>
              </a:rPr>
              <a:t>	İskenderun </a:t>
            </a:r>
            <a:r>
              <a:rPr lang="tr-TR" sz="1400" dirty="0">
                <a:latin typeface="Times New Roman" panose="02020603050405020304" pitchFamily="18" charset="0"/>
                <a:cs typeface="Times New Roman" panose="02020603050405020304" pitchFamily="18" charset="0"/>
              </a:rPr>
              <a:t>sanayisi 1970’li yıllara kadar tarım ve tarıma dayalı sanayi alanlarında gelişim göstermiştir. Özellikle endüstriyel tarım ürünü olan pamuğun işlenmesi amacıyla, çırçır prese fabrikaları kurulmuştur. </a:t>
            </a:r>
          </a:p>
          <a:p>
            <a:pPr algn="just"/>
            <a:r>
              <a:rPr lang="tr-TR" sz="1400" dirty="0">
                <a:latin typeface="Times New Roman" panose="02020603050405020304" pitchFamily="18" charset="0"/>
                <a:cs typeface="Times New Roman" panose="02020603050405020304" pitchFamily="18" charset="0"/>
              </a:rPr>
              <a:t>	İskenderun Demir Çelik fabrikasının 1975 yılında itibaren kademeli olarak üretime geçmesinin ardından özellikle İskenderun ve </a:t>
            </a:r>
            <a:r>
              <a:rPr lang="tr-TR" sz="1400" dirty="0" err="1">
                <a:latin typeface="Times New Roman" panose="02020603050405020304" pitchFamily="18" charset="0"/>
                <a:cs typeface="Times New Roman" panose="02020603050405020304" pitchFamily="18" charset="0"/>
              </a:rPr>
              <a:t>Payas</a:t>
            </a:r>
            <a:r>
              <a:rPr lang="tr-TR" sz="1400" dirty="0">
                <a:latin typeface="Times New Roman" panose="02020603050405020304" pitchFamily="18" charset="0"/>
                <a:cs typeface="Times New Roman" panose="02020603050405020304" pitchFamily="18" charset="0"/>
              </a:rPr>
              <a:t> bölgesinde, demir çelik endüstrisine dayalı haddehaneler, makine, filtre üretim tesisleri kurulmaya başlanmıştır. Hatay’da ayrıca tarım araç gereçleri, ayakkabı ve mobilya imalatı da yapılmaktadır. </a:t>
            </a:r>
          </a:p>
          <a:p>
            <a:pPr algn="just"/>
            <a:r>
              <a:rPr lang="tr-TR" sz="1400" dirty="0">
                <a:latin typeface="Times New Roman" panose="02020603050405020304" pitchFamily="18" charset="0"/>
                <a:cs typeface="Times New Roman" panose="02020603050405020304" pitchFamily="18" charset="0"/>
              </a:rPr>
              <a:t>	İstanbul Sanayi Odası tarafından yapılan 500 Büyük Sanayi Kuruluşu listesine ise Hatay’da yer alan 14 firma girmiştir. Bu firmaların 5 tanesi Hatay ili dışındaki Ticaret ve Sanayi Odalarına kayıtlıdır.</a:t>
            </a:r>
          </a:p>
          <a:p>
            <a:pPr algn="just"/>
            <a:r>
              <a:rPr lang="tr-TR" sz="1400" dirty="0" smtClean="0">
                <a:latin typeface="Times New Roman" panose="02020603050405020304" pitchFamily="18" charset="0"/>
                <a:cs typeface="Times New Roman" panose="02020603050405020304" pitchFamily="18" charset="0"/>
              </a:rPr>
              <a:t>	İskenderun geçtiğimiz 50 yıllık dönemde sanayi ve ticaret alanında önemli gelişmelere sahne olmuş, başta demir çelik endüstrisi olmak üzere ağır sanayi</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ve limancılık faaliyetlerinin günden güne artmasıyla ilerleme kat etmiştir.</a:t>
            </a:r>
          </a:p>
          <a:p>
            <a:pPr algn="just"/>
            <a:endParaRPr lang="tr-TR" sz="1200" dirty="0">
              <a:latin typeface="Times New Roman" panose="02020603050405020304" pitchFamily="18" charset="0"/>
              <a:cs typeface="Times New Roman" panose="02020603050405020304" pitchFamily="18" charset="0"/>
            </a:endParaRPr>
          </a:p>
          <a:p>
            <a:pPr algn="ctr"/>
            <a:r>
              <a:rPr lang="tr-TR" sz="1200" b="1" dirty="0" smtClean="0">
                <a:latin typeface="Times New Roman" panose="02020603050405020304" pitchFamily="18" charset="0"/>
                <a:cs typeface="Times New Roman" panose="02020603050405020304" pitchFamily="18" charset="0"/>
              </a:rPr>
              <a:t>İstanbul Sanayi Odası 500 Büyük Sanayi Kuruluşu’ndaki Hataylı Firmaların Listesi</a:t>
            </a: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endParaRPr lang="tr-TR" sz="1200" dirty="0" smtClean="0">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76539541"/>
              </p:ext>
            </p:extLst>
          </p:nvPr>
        </p:nvGraphicFramePr>
        <p:xfrm>
          <a:off x="2915816" y="3645024"/>
          <a:ext cx="3185048" cy="3235833"/>
        </p:xfrm>
        <a:graphic>
          <a:graphicData uri="http://schemas.openxmlformats.org/drawingml/2006/table">
            <a:tbl>
              <a:tblPr firstRow="1" firstCol="1" bandRow="1">
                <a:tableStyleId>{5C22544A-7EE6-4342-B048-85BDC9FD1C3A}</a:tableStyleId>
              </a:tblPr>
              <a:tblGrid>
                <a:gridCol w="649582"/>
                <a:gridCol w="2535466"/>
              </a:tblGrid>
              <a:tr h="133995">
                <a:tc>
                  <a:txBody>
                    <a:bodyPr/>
                    <a:lstStyle/>
                    <a:p>
                      <a:pPr algn="ctr">
                        <a:lnSpc>
                          <a:spcPct val="115000"/>
                        </a:lnSpc>
                        <a:spcAft>
                          <a:spcPts val="0"/>
                        </a:spcAft>
                      </a:pPr>
                      <a:r>
                        <a:rPr lang="tr-TR" sz="1200" dirty="0">
                          <a:effectLst/>
                          <a:latin typeface="Times New Roman" panose="02020603050405020304" pitchFamily="18" charset="0"/>
                          <a:cs typeface="Times New Roman" panose="02020603050405020304" pitchFamily="18" charset="0"/>
                        </a:rPr>
                        <a:t>Sıralama</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200" dirty="0">
                          <a:effectLst/>
                          <a:latin typeface="Times New Roman" panose="02020603050405020304" pitchFamily="18" charset="0"/>
                          <a:cs typeface="Times New Roman" panose="02020603050405020304" pitchFamily="18" charset="0"/>
                        </a:rPr>
                        <a:t>Firma Unvanı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8.</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a:t>
                      </a:r>
                      <a:r>
                        <a:rPr lang="tr-TR" sz="1200" b="0" u="none" strike="noStrike" dirty="0" smtClean="0">
                          <a:effectLst/>
                          <a:latin typeface="Times New Roman" panose="02020603050405020304" pitchFamily="18" charset="0"/>
                          <a:cs typeface="Times New Roman" panose="02020603050405020304" pitchFamily="18" charset="0"/>
                        </a:rPr>
                        <a:t>İskenderun</a:t>
                      </a:r>
                      <a:r>
                        <a:rPr lang="tr-TR" sz="1200" b="0" u="none" strike="noStrike" baseline="0" dirty="0" smtClean="0">
                          <a:effectLst/>
                          <a:latin typeface="Times New Roman" panose="02020603050405020304" pitchFamily="18" charset="0"/>
                          <a:cs typeface="Times New Roman" panose="02020603050405020304" pitchFamily="18" charset="0"/>
                        </a:rPr>
                        <a:t> Demir Çelik A.Ş.</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24.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a:t>
                      </a:r>
                      <a:r>
                        <a:rPr lang="tr-TR" sz="1200" b="0" u="none" strike="noStrike" dirty="0" err="1">
                          <a:effectLst/>
                          <a:latin typeface="Times New Roman" panose="02020603050405020304" pitchFamily="18" charset="0"/>
                          <a:cs typeface="Times New Roman" panose="02020603050405020304" pitchFamily="18" charset="0"/>
                        </a:rPr>
                        <a:t>Tosçelik</a:t>
                      </a:r>
                      <a:r>
                        <a:rPr lang="tr-TR" sz="1200" b="0" u="none" strike="noStrike" dirty="0">
                          <a:effectLst/>
                          <a:latin typeface="Times New Roman" panose="02020603050405020304" pitchFamily="18" charset="0"/>
                          <a:cs typeface="Times New Roman" panose="02020603050405020304" pitchFamily="18" charset="0"/>
                        </a:rPr>
                        <a:t> Profil Sac Endüstrisi  A.Ş.</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47.</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solidFill>
                            <a:srgbClr val="FF0000"/>
                          </a:solidFill>
                          <a:effectLst/>
                          <a:latin typeface="Times New Roman" panose="02020603050405020304" pitchFamily="18" charset="0"/>
                          <a:cs typeface="Times New Roman" panose="02020603050405020304" pitchFamily="18" charset="0"/>
                        </a:rPr>
                        <a:t> Baştuğ </a:t>
                      </a:r>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Metalürji</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62.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MMK Metalürji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73.</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solidFill>
                            <a:srgbClr val="FF0000"/>
                          </a:solidFill>
                          <a:effectLst/>
                          <a:latin typeface="Times New Roman" panose="02020603050405020304" pitchFamily="18" charset="0"/>
                          <a:cs typeface="Times New Roman" panose="02020603050405020304" pitchFamily="18" charset="0"/>
                        </a:rPr>
                        <a:t> Tosyalı </a:t>
                      </a:r>
                      <a:r>
                        <a:rPr lang="tr-TR" sz="1200" b="0" u="none" strike="noStrike" dirty="0" err="1">
                          <a:solidFill>
                            <a:srgbClr val="FF0000"/>
                          </a:solidFill>
                          <a:effectLst/>
                          <a:latin typeface="Times New Roman" panose="02020603050405020304" pitchFamily="18" charset="0"/>
                          <a:cs typeface="Times New Roman" panose="02020603050405020304" pitchFamily="18" charset="0"/>
                        </a:rPr>
                        <a:t>Toyo</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81.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a:t>
                      </a:r>
                      <a:r>
                        <a:rPr lang="tr-TR" sz="1200" b="0" u="none" strike="noStrike" dirty="0" err="1">
                          <a:effectLst/>
                          <a:latin typeface="Times New Roman" panose="02020603050405020304" pitchFamily="18" charset="0"/>
                          <a:cs typeface="Times New Roman" panose="02020603050405020304" pitchFamily="18" charset="0"/>
                        </a:rPr>
                        <a:t>Atakaş</a:t>
                      </a:r>
                      <a:r>
                        <a:rPr lang="tr-TR" sz="1200" b="0" u="none" strike="noStrike" dirty="0">
                          <a:effectLst/>
                          <a:latin typeface="Times New Roman" panose="02020603050405020304" pitchFamily="18" charset="0"/>
                          <a:cs typeface="Times New Roman" panose="02020603050405020304" pitchFamily="18" charset="0"/>
                        </a:rPr>
                        <a:t> Çelik Sanayi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88.</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solidFill>
                            <a:srgbClr val="FF0000"/>
                          </a:solidFill>
                          <a:effectLst/>
                          <a:latin typeface="Times New Roman" panose="02020603050405020304" pitchFamily="18" charset="0"/>
                          <a:cs typeface="Times New Roman" panose="02020603050405020304" pitchFamily="18" charset="0"/>
                        </a:rPr>
                        <a:t> Atlas Enerji Üretim A.Ş.</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114.</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sv-SE" sz="1200" b="0" u="none" strike="noStrike" dirty="0">
                          <a:solidFill>
                            <a:srgbClr val="FF0000"/>
                          </a:solidFill>
                          <a:effectLst/>
                          <a:latin typeface="Times New Roman" panose="02020603050405020304" pitchFamily="18" charset="0"/>
                          <a:cs typeface="Times New Roman" panose="02020603050405020304" pitchFamily="18" charset="0"/>
                        </a:rPr>
                        <a:t> Ekinciler demir Çelik San. A.Ş.</a:t>
                      </a:r>
                      <a:endParaRPr lang="sv-SE"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r>
              <a:tr h="334177">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123.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Tosyalı </a:t>
                      </a:r>
                      <a:r>
                        <a:rPr lang="tr-TR" sz="1200" b="0" u="none" strike="noStrike" dirty="0" err="1">
                          <a:effectLst/>
                          <a:latin typeface="Times New Roman" panose="02020603050405020304" pitchFamily="18" charset="0"/>
                          <a:cs typeface="Times New Roman" panose="02020603050405020304" pitchFamily="18" charset="0"/>
                        </a:rPr>
                        <a:t>Filmaşin</a:t>
                      </a:r>
                      <a:r>
                        <a:rPr lang="tr-TR" sz="1200" b="0" u="none" strike="noStrike" dirty="0">
                          <a:effectLst/>
                          <a:latin typeface="Times New Roman" panose="02020603050405020304" pitchFamily="18" charset="0"/>
                          <a:cs typeface="Times New Roman" panose="02020603050405020304" pitchFamily="18" charset="0"/>
                        </a:rPr>
                        <a:t> ve İnşaat Demir Üretim San. A.Ş.</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176.</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Tosyalı Demir çelik A.Ş.</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283.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a:t>
                      </a:r>
                      <a:r>
                        <a:rPr lang="tr-TR" sz="1200" b="0" u="none" strike="noStrike" dirty="0" err="1">
                          <a:effectLst/>
                          <a:latin typeface="Times New Roman" panose="02020603050405020304" pitchFamily="18" charset="0"/>
                          <a:cs typeface="Times New Roman" panose="02020603050405020304" pitchFamily="18" charset="0"/>
                        </a:rPr>
                        <a:t>Tosçelik</a:t>
                      </a:r>
                      <a:r>
                        <a:rPr lang="tr-TR" sz="1200" b="0" u="none" strike="noStrike" dirty="0">
                          <a:effectLst/>
                          <a:latin typeface="Times New Roman" panose="02020603050405020304" pitchFamily="18" charset="0"/>
                          <a:cs typeface="Times New Roman" panose="02020603050405020304" pitchFamily="18" charset="0"/>
                        </a:rPr>
                        <a:t> Spiral Boru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solidFill>
                            <a:srgbClr val="FF0000"/>
                          </a:solidFill>
                          <a:effectLst/>
                          <a:latin typeface="Times New Roman" panose="02020603050405020304" pitchFamily="18" charset="0"/>
                          <a:cs typeface="Times New Roman" panose="02020603050405020304" pitchFamily="18" charset="0"/>
                        </a:rPr>
                        <a:t>309.</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solidFill>
                            <a:srgbClr val="FF0000"/>
                          </a:solidFill>
                          <a:effectLst/>
                          <a:latin typeface="Times New Roman" panose="02020603050405020304" pitchFamily="18" charset="0"/>
                          <a:cs typeface="Times New Roman" panose="02020603050405020304" pitchFamily="18" charset="0"/>
                        </a:rPr>
                        <a:t> </a:t>
                      </a:r>
                      <a:r>
                        <a:rPr lang="tr-TR" sz="1200" b="0" u="none" strike="noStrike" dirty="0" err="1">
                          <a:solidFill>
                            <a:srgbClr val="FF0000"/>
                          </a:solidFill>
                          <a:effectLst/>
                          <a:latin typeface="Times New Roman" panose="02020603050405020304" pitchFamily="18" charset="0"/>
                          <a:cs typeface="Times New Roman" panose="02020603050405020304" pitchFamily="18" charset="0"/>
                        </a:rPr>
                        <a:t>Noksel</a:t>
                      </a:r>
                      <a:r>
                        <a:rPr lang="tr-TR" sz="1200" b="0" u="none" strike="noStrike" dirty="0">
                          <a:solidFill>
                            <a:srgbClr val="FF0000"/>
                          </a:solidFill>
                          <a:effectLst/>
                          <a:latin typeface="Times New Roman" panose="02020603050405020304" pitchFamily="18" charset="0"/>
                          <a:cs typeface="Times New Roman" panose="02020603050405020304" pitchFamily="18" charset="0"/>
                        </a:rPr>
                        <a:t> Çelik Boru</a:t>
                      </a:r>
                      <a:endParaRPr lang="tr-TR"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315.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Koç Haddecilik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r h="169112">
                <a:tc>
                  <a:txBody>
                    <a:bodyPr/>
                    <a:lstStyle/>
                    <a:p>
                      <a:pPr algn="r" fontAlgn="b"/>
                      <a:r>
                        <a:rPr lang="tr-TR" sz="1200" b="0" u="none" strike="noStrike" dirty="0" smtClean="0">
                          <a:effectLst/>
                          <a:latin typeface="Times New Roman" panose="02020603050405020304" pitchFamily="18" charset="0"/>
                          <a:cs typeface="Times New Roman" panose="02020603050405020304" pitchFamily="18" charset="0"/>
                        </a:rPr>
                        <a:t>445.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tr-TR" sz="1200" b="0" u="none" strike="noStrike" dirty="0">
                          <a:effectLst/>
                          <a:latin typeface="Times New Roman" panose="02020603050405020304" pitchFamily="18" charset="0"/>
                          <a:cs typeface="Times New Roman" panose="02020603050405020304" pitchFamily="18" charset="0"/>
                        </a:rPr>
                        <a:t> Net Haddecilik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r>
            </a:tbl>
          </a:graphicData>
        </a:graphic>
      </p:graphicFrame>
    </p:spTree>
    <p:extLst>
      <p:ext uri="{BB962C8B-B14F-4D97-AF65-F5344CB8AC3E}">
        <p14:creationId xmlns:p14="http://schemas.microsoft.com/office/powerpoint/2010/main" val="3005580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2000" dirty="0" smtClean="0"/>
              <a:t>İskenderun Ticaret ve Sanayi Odası </a:t>
            </a:r>
            <a:r>
              <a:rPr lang="tr-TR" sz="2000" dirty="0" smtClean="0"/>
              <a:t>31.12.2021 </a:t>
            </a:r>
            <a:r>
              <a:rPr lang="tr-TR" sz="2000" dirty="0" smtClean="0"/>
              <a:t>tarihi itibariyle ticari faaliyetleri devam eden üye sayısı: </a:t>
            </a:r>
            <a:r>
              <a:rPr lang="tr-TR" sz="2000" dirty="0" smtClean="0"/>
              <a:t>6.715</a:t>
            </a:r>
            <a:endParaRPr lang="tr-TR" sz="2000" dirty="0"/>
          </a:p>
        </p:txBody>
      </p:sp>
    </p:spTree>
    <p:extLst>
      <p:ext uri="{BB962C8B-B14F-4D97-AF65-F5344CB8AC3E}">
        <p14:creationId xmlns:p14="http://schemas.microsoft.com/office/powerpoint/2010/main" val="7882585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650</Words>
  <Application>Microsoft Office PowerPoint</Application>
  <PresentationFormat>Ekran Gösterisi (4:3)</PresentationFormat>
  <Paragraphs>364</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Cambria</vt:lpstr>
      <vt:lpstr>Times New Roman</vt:lpstr>
      <vt:lpstr>Ofis Teması</vt:lpstr>
      <vt:lpstr>PowerPoint Sunusu</vt:lpstr>
      <vt:lpstr>PowerPoint Sunusu</vt:lpstr>
      <vt:lpstr>PowerPoint Sunusu</vt:lpstr>
      <vt:lpstr>PowerPoint Sunusu</vt:lpstr>
      <vt:lpstr>c)Dış Ticaret:   2021 yılında İskenderun Ticaret ve Sanayi Odası’na tasdik olunarak yapılan ihracat tutarı 3.707.167.019 dolar olmuştur. Odamızın dış ticaret birimine tasdik olunarak en fazla ihracat yapılan ilk 10 kalem ürün ve en fazla ihracat yapılan ilk 10 ülkenin yer aldığı tablolar aşağıda yer almaktadır. </vt:lpstr>
      <vt:lpstr>PowerPoint Sunusu</vt:lpstr>
      <vt:lpstr>İskenderun Ticaret ve Sanayi Odası 31.12.2021 tarihi itibariyle ticari faaliyetleri devam eden üye sayısı: 6.715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SEZİN</cp:lastModifiedBy>
  <cp:revision>65</cp:revision>
  <cp:lastPrinted>2019-07-01T06:22:57Z</cp:lastPrinted>
  <dcterms:created xsi:type="dcterms:W3CDTF">2019-01-07T10:50:18Z</dcterms:created>
  <dcterms:modified xsi:type="dcterms:W3CDTF">2022-01-10T10:42:04Z</dcterms:modified>
</cp:coreProperties>
</file>