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56" r:id="rId5"/>
    <p:sldId id="317" r:id="rId6"/>
    <p:sldId id="318" r:id="rId7"/>
    <p:sldId id="319" r:id="rId8"/>
    <p:sldId id="316" r:id="rId9"/>
    <p:sldId id="292" r:id="rId10"/>
    <p:sldId id="320" r:id="rId11"/>
    <p:sldId id="321" r:id="rId12"/>
    <p:sldId id="322" r:id="rId13"/>
    <p:sldId id="323" r:id="rId14"/>
    <p:sldId id="324" r:id="rId15"/>
    <p:sldId id="335" r:id="rId16"/>
    <p:sldId id="325" r:id="rId17"/>
    <p:sldId id="326" r:id="rId18"/>
    <p:sldId id="333" r:id="rId19"/>
    <p:sldId id="327" r:id="rId20"/>
    <p:sldId id="331" r:id="rId21"/>
    <p:sldId id="334" r:id="rId22"/>
    <p:sldId id="280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74B2"/>
    <a:srgbClr val="6E8BBE"/>
    <a:srgbClr val="93A9CF"/>
    <a:srgbClr val="0E3872"/>
    <a:srgbClr val="A1C2E9"/>
    <a:srgbClr val="5C93D8"/>
    <a:srgbClr val="44E4FF"/>
    <a:srgbClr val="FFFF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BFAAD0-9C3B-4D0D-BAD1-FD131181A55E}" v="146" dt="2021-03-11T16:28:48.1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5" autoAdjust="0"/>
    <p:restoredTop sz="83659" autoAdjust="0"/>
  </p:normalViewPr>
  <p:slideViewPr>
    <p:cSldViewPr>
      <p:cViewPr varScale="1">
        <p:scale>
          <a:sx n="116" d="100"/>
          <a:sy n="116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İhracat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Sayfa1!$B$2</c:f>
              <c:numCache>
                <c:formatCode>General</c:formatCode>
                <c:ptCount val="1"/>
                <c:pt idx="0">
                  <c:v>169.5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86-448E-B2E1-3330C630E110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İthalat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Sayfa1!$C$2</c:f>
              <c:numCache>
                <c:formatCode>General</c:formatCode>
                <c:ptCount val="1"/>
                <c:pt idx="0">
                  <c:v>219.4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C86-448E-B2E1-3330C630E11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50842472"/>
        <c:axId val="190314776"/>
      </c:barChart>
      <c:catAx>
        <c:axId val="250842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90314776"/>
        <c:crosses val="autoZero"/>
        <c:auto val="1"/>
        <c:lblAlgn val="ctr"/>
        <c:lblOffset val="100"/>
        <c:noMultiLvlLbl val="0"/>
      </c:catAx>
      <c:valAx>
        <c:axId val="1903147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0842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</c:f>
              <c:strCache>
                <c:ptCount val="1"/>
                <c:pt idx="0">
                  <c:v>Nüfus</c:v>
                </c:pt>
              </c:strCache>
            </c:strRef>
          </c:cat>
          <c:val>
            <c:numRef>
              <c:f>Sayfa1!$B$2</c:f>
              <c:numCache>
                <c:formatCode>General</c:formatCode>
                <c:ptCount val="1"/>
                <c:pt idx="0">
                  <c:v>83.1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6B-472D-8DFA-C586BDC02DDB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006B-472D-8DFA-C586BDC02DD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</c:f>
              <c:strCache>
                <c:ptCount val="1"/>
                <c:pt idx="0">
                  <c:v>Nüfus</c:v>
                </c:pt>
              </c:strCache>
            </c:strRef>
          </c:cat>
          <c:val>
            <c:numRef>
              <c:f>Sayfa1!$C$2</c:f>
              <c:numCache>
                <c:formatCode>General</c:formatCode>
                <c:ptCount val="1"/>
                <c:pt idx="0">
                  <c:v>84.6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06B-472D-8DFA-C586BDC02DD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0314384"/>
        <c:axId val="190307328"/>
      </c:barChart>
      <c:catAx>
        <c:axId val="19031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90307328"/>
        <c:crosses val="autoZero"/>
        <c:auto val="1"/>
        <c:lblAlgn val="ctr"/>
        <c:lblOffset val="100"/>
        <c:noMultiLvlLbl val="0"/>
      </c:catAx>
      <c:valAx>
        <c:axId val="190307328"/>
        <c:scaling>
          <c:orientation val="minMax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190314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Hatay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</c:f>
              <c:strCache>
                <c:ptCount val="1"/>
                <c:pt idx="0">
                  <c:v>Nüfus</c:v>
                </c:pt>
              </c:strCache>
            </c:strRef>
          </c:cat>
          <c:val>
            <c:numRef>
              <c:f>Sayfa1!$B$2</c:f>
              <c:numCache>
                <c:formatCode>#,##0</c:formatCode>
                <c:ptCount val="1"/>
                <c:pt idx="0">
                  <c:v>1659320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06-4A35-A4A5-489227C41762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İskenderun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E406-4A35-A4A5-489227C41762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250.964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</c:f>
              <c:strCache>
                <c:ptCount val="1"/>
                <c:pt idx="0">
                  <c:v>Nüfus</c:v>
                </c:pt>
              </c:strCache>
            </c:strRef>
          </c:cat>
          <c:val>
            <c:numRef>
              <c:f>Sayfa1!$C$2</c:f>
              <c:numCache>
                <c:formatCode>#,##0</c:formatCode>
                <c:ptCount val="1"/>
                <c:pt idx="0">
                  <c:v>250000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406-4A35-A4A5-489227C4176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0311248"/>
        <c:axId val="190311640"/>
      </c:barChart>
      <c:catAx>
        <c:axId val="1903112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0311640"/>
        <c:crosses val="autoZero"/>
        <c:auto val="1"/>
        <c:lblAlgn val="ctr"/>
        <c:lblOffset val="100"/>
        <c:noMultiLvlLbl val="0"/>
      </c:catAx>
      <c:valAx>
        <c:axId val="190311640"/>
        <c:scaling>
          <c:orientation val="minMax"/>
          <c:min val="0"/>
        </c:scaling>
        <c:delete val="1"/>
        <c:axPos val="l"/>
        <c:numFmt formatCode="#,##0" sourceLinked="1"/>
        <c:majorTickMark val="none"/>
        <c:minorTickMark val="none"/>
        <c:tickLblPos val="nextTo"/>
        <c:crossAx val="19031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İthalat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Sayfa1!$B$2</c:f>
              <c:numCache>
                <c:formatCode>General</c:formatCode>
                <c:ptCount val="1"/>
                <c:pt idx="0">
                  <c:v>3.73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40-42CB-984C-028DBC684C88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İhracat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A40-42CB-984C-028DBC684C8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Sayfa1!$C$2</c:f>
              <c:numCache>
                <c:formatCode>General</c:formatCode>
                <c:ptCount val="1"/>
                <c:pt idx="0">
                  <c:v>2.66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A40-42CB-984C-028DBC684C8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0313208"/>
        <c:axId val="190308112"/>
      </c:barChart>
      <c:catAx>
        <c:axId val="190313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90308112"/>
        <c:crosses val="autoZero"/>
        <c:auto val="1"/>
        <c:lblAlgn val="ctr"/>
        <c:lblOffset val="100"/>
        <c:noMultiLvlLbl val="0"/>
      </c:catAx>
      <c:valAx>
        <c:axId val="190308112"/>
        <c:scaling>
          <c:orientation val="minMax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190313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Ham çelik üretimi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Sayfa1!$B$2</c:f>
              <c:numCache>
                <c:formatCode>General</c:formatCode>
                <c:ptCount val="1"/>
                <c:pt idx="0">
                  <c:v>35.799999999999997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96-4A69-9656-FA7683F2071C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Nihai çelik mamül tüketimi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E296-4A69-9656-FA7683F2071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Sayfa1!$A$2</c:f>
              <c:numCache>
                <c:formatCode>General</c:formatCode>
                <c:ptCount val="1"/>
                <c:pt idx="0">
                  <c:v>2020</c:v>
                </c:pt>
              </c:numCache>
            </c:numRef>
          </c:cat>
          <c:val>
            <c:numRef>
              <c:f>Sayfa1!$C$2</c:f>
              <c:numCache>
                <c:formatCode>General</c:formatCode>
                <c:ptCount val="1"/>
                <c:pt idx="0">
                  <c:v>29.4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296-4A69-9656-FA7683F2071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0312424"/>
        <c:axId val="190308896"/>
      </c:barChart>
      <c:catAx>
        <c:axId val="190312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90308896"/>
        <c:crosses val="autoZero"/>
        <c:auto val="1"/>
        <c:lblAlgn val="ctr"/>
        <c:lblOffset val="100"/>
        <c:noMultiLvlLbl val="0"/>
      </c:catAx>
      <c:valAx>
        <c:axId val="190308896"/>
        <c:scaling>
          <c:orientation val="minMax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190312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010701706854511E-2"/>
          <c:y val="0.84785869202938802"/>
          <c:w val="0.92512259550257381"/>
          <c:h val="0.108370205242895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Yurt içi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Sayfa1!$A$2</c:f>
              <c:numCache>
                <c:formatCode>General</c:formatCode>
                <c:ptCount val="1"/>
                <c:pt idx="0">
                  <c:v>2018</c:v>
                </c:pt>
              </c:numCache>
            </c:numRef>
          </c:cat>
          <c:val>
            <c:numRef>
              <c:f>Sayfa1!$B$2</c:f>
              <c:numCache>
                <c:formatCode>General</c:formatCode>
                <c:ptCount val="1"/>
                <c:pt idx="0">
                  <c:v>338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96-4A69-9656-FA7683F2071C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Yurt dışı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E296-4A69-9656-FA7683F2071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Sayfa1!$A$2</c:f>
              <c:numCache>
                <c:formatCode>General</c:formatCode>
                <c:ptCount val="1"/>
                <c:pt idx="0">
                  <c:v>2018</c:v>
                </c:pt>
              </c:numCache>
            </c:numRef>
          </c:cat>
          <c:val>
            <c:numRef>
              <c:f>Sayfa1!$C$2</c:f>
              <c:numCache>
                <c:formatCode>General</c:formatCode>
                <c:ptCount val="1"/>
                <c:pt idx="0">
                  <c:v>467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296-4A69-9656-FA7683F2071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50840512"/>
        <c:axId val="254739208"/>
      </c:barChart>
      <c:catAx>
        <c:axId val="25084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54739208"/>
        <c:crosses val="autoZero"/>
        <c:auto val="1"/>
        <c:lblAlgn val="ctr"/>
        <c:lblOffset val="100"/>
        <c:noMultiLvlLbl val="0"/>
      </c:catAx>
      <c:valAx>
        <c:axId val="254739208"/>
        <c:scaling>
          <c:orientation val="minMax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250840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010701706854511E-2"/>
          <c:y val="0.84785869202938802"/>
          <c:w val="0.92512259550257381"/>
          <c:h val="0.108370205242895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676A2-5B2C-400C-85A7-2FD51A234DCC}" type="datetimeFigureOut">
              <a:rPr lang="tr-TR" smtClean="0"/>
              <a:pPr/>
              <a:t>2.04.2021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5B512-E27A-4BF3-8792-95C96233B98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3131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5B512-E27A-4BF3-8792-95C96233B98F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80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A093-CBB6-48FB-8CD9-7BED0A741B3F}" type="datetime1">
              <a:rPr lang="tr-TR" smtClean="0"/>
              <a:t>2.04.2021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İskenderun TSO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04A3-1175-4704-9F5E-47C1DBC8DE0A}" type="datetime1">
              <a:rPr lang="tr-TR" smtClean="0"/>
              <a:t>2.04.2021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İskenderun TSO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63BB-28A1-4BE2-9126-A59F335BBABC}" type="datetime1">
              <a:rPr lang="tr-TR" smtClean="0"/>
              <a:t>2.04.2021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İskenderun TSO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B90B-76C1-471B-AA05-4EA61615714A}" type="datetime1">
              <a:rPr lang="tr-TR" smtClean="0"/>
              <a:t>2.04.2021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İskenderun TSO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883F-3318-4ADD-9B78-002963BC4D7A}" type="datetime1">
              <a:rPr lang="tr-TR" smtClean="0"/>
              <a:t>2.04.2021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İskenderun TSO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21F13-167F-474E-A00F-8B594B3ADCD2}" type="datetime1">
              <a:rPr lang="tr-TR" smtClean="0"/>
              <a:t>2.04.2021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İskenderun TSO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F63E-F84A-4C78-80E9-9A85495E8A30}" type="datetime1">
              <a:rPr lang="tr-TR" smtClean="0"/>
              <a:t>2.04.2021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İskenderun TSO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8005-070C-4955-B56C-3CC4C66AEE94}" type="datetime1">
              <a:rPr lang="tr-TR" smtClean="0"/>
              <a:t>2.04.2021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İskenderun TSO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6DF1-A341-4E8E-8948-517BD42BF2E3}" type="datetime1">
              <a:rPr lang="tr-TR" smtClean="0"/>
              <a:t>2.04.2021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İskenderun TSO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A7EE-04D8-4970-8447-47D699A8541D}" type="datetime1">
              <a:rPr lang="tr-TR" smtClean="0"/>
              <a:t>2.04.2021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İskenderun TSO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2B1AA-5709-4A98-8870-EAB0D2571718}" type="datetime1">
              <a:rPr lang="tr-TR" smtClean="0"/>
              <a:t>2.04.2021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İskenderun TSO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3DA28-F88C-42E7-A8A9-3A822B11BE24}" type="datetime1">
              <a:rPr lang="tr-TR" smtClean="0"/>
              <a:t>2.04.2021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İskenderun TSO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714512"/>
          </a:xfrm>
        </p:spPr>
        <p:txBody>
          <a:bodyPr>
            <a:normAutofit/>
          </a:bodyPr>
          <a:lstStyle/>
          <a:p>
            <a:r>
              <a:rPr lang="tr-TR" sz="3400" b="1" u="sng" dirty="0">
                <a:solidFill>
                  <a:srgbClr val="0E3872"/>
                </a:solidFill>
                <a:latin typeface="+mn-lt"/>
              </a:rPr>
              <a:t>Hatay’ın ve İskenderun’un Ekonomik </a:t>
            </a:r>
            <a:r>
              <a:rPr lang="tr-TR" sz="3400" b="1" u="sng" dirty="0" smtClean="0">
                <a:solidFill>
                  <a:srgbClr val="0E3872"/>
                </a:solidFill>
                <a:latin typeface="+mn-lt"/>
              </a:rPr>
              <a:t>Görünümü Sunumu</a:t>
            </a:r>
            <a:endParaRPr lang="tr-TR" sz="3400" b="1" u="sng" dirty="0">
              <a:solidFill>
                <a:srgbClr val="0E3872"/>
              </a:solidFill>
              <a:latin typeface="+mn-lt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507105" y="5373216"/>
            <a:ext cx="4412506" cy="1252534"/>
          </a:xfrm>
        </p:spPr>
        <p:txBody>
          <a:bodyPr>
            <a:normAutofit/>
          </a:bodyPr>
          <a:lstStyle/>
          <a:p>
            <a:r>
              <a:rPr lang="tr-TR" sz="2500" b="1" dirty="0">
                <a:solidFill>
                  <a:srgbClr val="0E3872"/>
                </a:solidFill>
              </a:rPr>
              <a:t>Levent Hakkı YILMAZ</a:t>
            </a:r>
          </a:p>
          <a:p>
            <a:r>
              <a:rPr lang="tr-TR" sz="2000" b="1" dirty="0">
                <a:solidFill>
                  <a:srgbClr val="0E3872"/>
                </a:solidFill>
              </a:rPr>
              <a:t>İskenderun Ticaret ve Sanayi Odası</a:t>
            </a:r>
          </a:p>
          <a:p>
            <a:r>
              <a:rPr lang="tr-TR" sz="2000" b="1" dirty="0">
                <a:solidFill>
                  <a:srgbClr val="0E3872"/>
                </a:solidFill>
              </a:rPr>
              <a:t>Yönetim Kurulu Başkanı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9182"/>
            <a:ext cx="8582025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93558" y="673412"/>
            <a:ext cx="7956884" cy="1104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1800" dirty="0"/>
              <a:t>	</a:t>
            </a:r>
          </a:p>
          <a:p>
            <a:pPr marL="0" indent="0" algn="just">
              <a:buNone/>
            </a:pPr>
            <a:r>
              <a:rPr lang="tr-TR" sz="1800" u="sng" dirty="0" smtClean="0"/>
              <a:t>Bölgemiz </a:t>
            </a:r>
            <a:r>
              <a:rPr lang="tr-TR" sz="1800" u="sng" dirty="0"/>
              <a:t>lojistik sektörü </a:t>
            </a:r>
            <a:r>
              <a:rPr lang="tr-TR" sz="1800" u="sng" dirty="0" smtClean="0"/>
              <a:t>açısından demiryolu, denizyolu, havayolu ve karayolunun merkezi konumundadır.</a:t>
            </a:r>
            <a:endParaRPr lang="tr-TR" sz="1800" dirty="0"/>
          </a:p>
          <a:p>
            <a:pPr marL="0" indent="0" algn="ctr">
              <a:buNone/>
            </a:pPr>
            <a:endParaRPr lang="tr-TR" sz="1800" dirty="0"/>
          </a:p>
          <a:p>
            <a:pPr algn="ctr"/>
            <a:endParaRPr lang="tr-TR" sz="1800" dirty="0"/>
          </a:p>
          <a:p>
            <a:pPr marL="0" indent="0" algn="ctr">
              <a:buNone/>
            </a:pPr>
            <a:endParaRPr lang="tr-TR" sz="1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6992759" y="6477676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DEFA8C-F947-479F-BE07-76B6B3F80BF1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4610" y="15199"/>
            <a:ext cx="719390" cy="719390"/>
          </a:xfrm>
          <a:prstGeom prst="rect">
            <a:avLst/>
          </a:prstGeom>
        </p:spPr>
      </p:pic>
      <p:sp>
        <p:nvSpPr>
          <p:cNvPr id="8" name="Serbest Form: Şekil 7">
            <a:extLst>
              <a:ext uri="{FF2B5EF4-FFF2-40B4-BE49-F238E27FC236}">
                <a16:creationId xmlns="" xmlns:a16="http://schemas.microsoft.com/office/drawing/2014/main" id="{BB6491DF-A1DA-4CE1-9101-B271D7FC1E04}"/>
              </a:ext>
            </a:extLst>
          </p:cNvPr>
          <p:cNvSpPr/>
          <p:nvPr/>
        </p:nvSpPr>
        <p:spPr>
          <a:xfrm>
            <a:off x="3455151" y="37851"/>
            <a:ext cx="1976493" cy="80749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Lojistik Sektörü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erbest Form: Şekil 8">
            <a:extLst>
              <a:ext uri="{FF2B5EF4-FFF2-40B4-BE49-F238E27FC236}">
                <a16:creationId xmlns="" xmlns:a16="http://schemas.microsoft.com/office/drawing/2014/main" id="{EEC9268A-41F8-42A8-BA1B-3B003A53B08D}"/>
              </a:ext>
            </a:extLst>
          </p:cNvPr>
          <p:cNvSpPr/>
          <p:nvPr/>
        </p:nvSpPr>
        <p:spPr>
          <a:xfrm>
            <a:off x="538301" y="1916832"/>
            <a:ext cx="8106623" cy="110441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2007 yılından bu yana hizmet veren </a:t>
            </a:r>
            <a:r>
              <a:rPr kumimoji="0" lang="tr-TR" sz="16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Hatay Havalimanı İskenderun’a 30 km uzaklıkta bulunmaktadır.</a:t>
            </a:r>
          </a:p>
        </p:txBody>
      </p:sp>
      <p:sp>
        <p:nvSpPr>
          <p:cNvPr id="10" name="Serbest Form: Şekil 9">
            <a:extLst>
              <a:ext uri="{FF2B5EF4-FFF2-40B4-BE49-F238E27FC236}">
                <a16:creationId xmlns="" xmlns:a16="http://schemas.microsoft.com/office/drawing/2014/main" id="{59E1F96F-F336-4A90-852E-C859E411ECAF}"/>
              </a:ext>
            </a:extLst>
          </p:cNvPr>
          <p:cNvSpPr/>
          <p:nvPr/>
        </p:nvSpPr>
        <p:spPr>
          <a:xfrm>
            <a:off x="495286" y="3219035"/>
            <a:ext cx="8152528" cy="110441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İskenderun’da</a:t>
            </a: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ulusal demiryolu ağı bağlantısı bulunmakta olup, </a:t>
            </a:r>
            <a:r>
              <a:rPr kumimoji="0" lang="tr-TR" sz="16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 yolcu treni ve 13 yük treni hizmet </a:t>
            </a:r>
            <a:r>
              <a:rPr kumimoji="0" lang="tr-TR" sz="16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vermektedir</a:t>
            </a:r>
            <a:r>
              <a:rPr kumimoji="0" lang="tr-TR" sz="16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</p:txBody>
      </p:sp>
      <p:sp>
        <p:nvSpPr>
          <p:cNvPr id="11" name="Serbest Form: Şekil 10">
            <a:extLst>
              <a:ext uri="{FF2B5EF4-FFF2-40B4-BE49-F238E27FC236}">
                <a16:creationId xmlns="" xmlns:a16="http://schemas.microsoft.com/office/drawing/2014/main" id="{9EC2591F-8D5D-4E53-BB9F-A94C7D7F742D}"/>
              </a:ext>
            </a:extLst>
          </p:cNvPr>
          <p:cNvSpPr/>
          <p:nvPr/>
        </p:nvSpPr>
        <p:spPr>
          <a:xfrm>
            <a:off x="430870" y="4527968"/>
            <a:ext cx="8180172" cy="110441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Hatay’da </a:t>
            </a:r>
            <a:r>
              <a:rPr kumimoji="0" lang="tr-TR" sz="16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uluslararası yük taşımacılığı yapan yaklaşık 9 bin adet araç bulunmaktadır. Bu bakımdan Hatay; karayolu filosu büyüklüğü bakımından ülkemizdeki ilk 3 şehirden biridir.</a:t>
            </a:r>
          </a:p>
        </p:txBody>
      </p:sp>
    </p:spTree>
    <p:extLst>
      <p:ext uri="{BB962C8B-B14F-4D97-AF65-F5344CB8AC3E}">
        <p14:creationId xmlns:p14="http://schemas.microsoft.com/office/powerpoint/2010/main" val="401786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>
          <a:xfrm>
            <a:off x="6668659" y="6492875"/>
            <a:ext cx="2133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 dirty="0"/>
          </a:p>
        </p:txBody>
      </p:sp>
      <p:pic>
        <p:nvPicPr>
          <p:cNvPr id="24580" name="Picture 3" descr="C:\Users\Burcu\Desktop\Resi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1687" y="52906"/>
            <a:ext cx="7223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8 Metin kutusu"/>
          <p:cNvSpPr txBox="1">
            <a:spLocks noChangeArrowheads="1"/>
          </p:cNvSpPr>
          <p:nvPr/>
        </p:nvSpPr>
        <p:spPr bwMode="auto">
          <a:xfrm>
            <a:off x="245673" y="4155775"/>
            <a:ext cx="8712968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tr-TR" sz="1400" dirty="0">
              <a:latin typeface="Calibri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u="sng" dirty="0" smtClean="0"/>
              <a:t>Hatay’da 50.000 dönümlük araziye kurulacak olan Hassa Organize Sanayi Bölgesi ve Amanos Tüneli gibi yatırımların tamamlanması ve diğer sektörlere entegre edilmesiyle, limanlarımızın </a:t>
            </a:r>
            <a:r>
              <a:rPr lang="tr-TR" u="sng" dirty="0"/>
              <a:t>yıllık elleçleme kapasitesinin artacağı öngörülmektedir</a:t>
            </a:r>
            <a:r>
              <a:rPr lang="tr-TR" u="sng" dirty="0" smtClean="0"/>
              <a:t>.</a:t>
            </a:r>
            <a:endParaRPr lang="tr-TR" u="sng" dirty="0"/>
          </a:p>
          <a:p>
            <a:pPr algn="just">
              <a:lnSpc>
                <a:spcPct val="150000"/>
              </a:lnSpc>
            </a:pPr>
            <a:endParaRPr lang="tr-TR" dirty="0"/>
          </a:p>
          <a:p>
            <a:pPr>
              <a:buFont typeface="Wingdings" pitchFamily="2" charset="2"/>
              <a:buChar char="Ø"/>
            </a:pPr>
            <a:endParaRPr lang="tr-TR" sz="1100" dirty="0">
              <a:latin typeface="Calibri" pitchFamily="34" charset="0"/>
            </a:endParaRPr>
          </a:p>
        </p:txBody>
      </p:sp>
      <p:sp>
        <p:nvSpPr>
          <p:cNvPr id="10" name="Serbest Form: Şekil 9">
            <a:extLst>
              <a:ext uri="{FF2B5EF4-FFF2-40B4-BE49-F238E27FC236}">
                <a16:creationId xmlns="" xmlns:a16="http://schemas.microsoft.com/office/drawing/2014/main" id="{619C96F7-27A1-4C85-9573-6926FA6BD4CE}"/>
              </a:ext>
            </a:extLst>
          </p:cNvPr>
          <p:cNvSpPr/>
          <p:nvPr/>
        </p:nvSpPr>
        <p:spPr>
          <a:xfrm>
            <a:off x="3455151" y="37851"/>
            <a:ext cx="1976493" cy="80749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Lojistik Sektörü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Serbest Form: Şekil 12">
            <a:extLst>
              <a:ext uri="{FF2B5EF4-FFF2-40B4-BE49-F238E27FC236}">
                <a16:creationId xmlns="" xmlns:a16="http://schemas.microsoft.com/office/drawing/2014/main" id="{3F85B117-24CB-4B2B-AB34-89272CAE352F}"/>
              </a:ext>
            </a:extLst>
          </p:cNvPr>
          <p:cNvSpPr/>
          <p:nvPr/>
        </p:nvSpPr>
        <p:spPr>
          <a:xfrm>
            <a:off x="175638" y="2338745"/>
            <a:ext cx="1378585" cy="1031335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algn="ctr"/>
            <a:r>
              <a:rPr lang="tr-TR" sz="1600" dirty="0">
                <a:latin typeface="Calibri" pitchFamily="34" charset="0"/>
              </a:rPr>
              <a:t>13 </a:t>
            </a:r>
            <a:r>
              <a:rPr lang="tr-TR" sz="1600" dirty="0" smtClean="0">
                <a:latin typeface="Calibri" pitchFamily="34" charset="0"/>
              </a:rPr>
              <a:t>liman ve iskele</a:t>
            </a:r>
            <a:endParaRPr lang="tr-TR" sz="16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Serbest Form: Şekil 13">
            <a:extLst>
              <a:ext uri="{FF2B5EF4-FFF2-40B4-BE49-F238E27FC236}">
                <a16:creationId xmlns="" xmlns:a16="http://schemas.microsoft.com/office/drawing/2014/main" id="{94904272-EAAE-4E44-9E27-42B2A88ED312}"/>
              </a:ext>
            </a:extLst>
          </p:cNvPr>
          <p:cNvSpPr/>
          <p:nvPr/>
        </p:nvSpPr>
        <p:spPr>
          <a:xfrm>
            <a:off x="1603361" y="2346989"/>
            <a:ext cx="1378585" cy="1031335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rgbClr val="6E8BB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algn="ctr"/>
            <a:r>
              <a:rPr lang="tr-TR" sz="1600" dirty="0">
                <a:latin typeface="Calibri" pitchFamily="34" charset="0"/>
              </a:rPr>
              <a:t>2020 yılı itibariyle 33,8 milyon ton yük </a:t>
            </a:r>
            <a:endParaRPr lang="tr-TR" sz="16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Serbest Form: Şekil 14">
            <a:extLst>
              <a:ext uri="{FF2B5EF4-FFF2-40B4-BE49-F238E27FC236}">
                <a16:creationId xmlns="" xmlns:a16="http://schemas.microsoft.com/office/drawing/2014/main" id="{1C844185-7AC8-4CE5-B8C4-D6AEB266EAE3}"/>
              </a:ext>
            </a:extLst>
          </p:cNvPr>
          <p:cNvSpPr/>
          <p:nvPr/>
        </p:nvSpPr>
        <p:spPr>
          <a:xfrm>
            <a:off x="3064812" y="2330519"/>
            <a:ext cx="1378585" cy="1031335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rgbClr val="5274B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algn="ctr"/>
            <a:r>
              <a:rPr lang="tr-TR" sz="1600" dirty="0">
                <a:latin typeface="Calibri" pitchFamily="34" charset="0"/>
              </a:rPr>
              <a:t>2020 yılı boyunca</a:t>
            </a:r>
          </a:p>
          <a:p>
            <a:pPr algn="ctr"/>
            <a:r>
              <a:rPr lang="tr-TR" sz="1600" dirty="0">
                <a:latin typeface="Calibri" pitchFamily="34" charset="0"/>
              </a:rPr>
              <a:t>2.732 adet gemi geçişi </a:t>
            </a:r>
            <a:endParaRPr lang="tr-TR" sz="16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Metin kutusu 16">
            <a:extLst>
              <a:ext uri="{FF2B5EF4-FFF2-40B4-BE49-F238E27FC236}">
                <a16:creationId xmlns="" xmlns:a16="http://schemas.microsoft.com/office/drawing/2014/main" id="{0F7CC162-B4EA-4071-AC10-AD16C73A7CE7}"/>
              </a:ext>
            </a:extLst>
          </p:cNvPr>
          <p:cNvSpPr txBox="1"/>
          <p:nvPr/>
        </p:nvSpPr>
        <p:spPr>
          <a:xfrm>
            <a:off x="4760917" y="2330346"/>
            <a:ext cx="4281878" cy="10156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sz="1200" u="sng" dirty="0"/>
              <a:t>İskenderun Liman Başkanlığı’nın yetki sahasındaki 13 liman ve iskele tarafından 2020 yılı itibariyle 33,8 milyon ton yük </a:t>
            </a:r>
            <a:r>
              <a:rPr lang="tr-TR" sz="1200" u="sng" dirty="0" smtClean="0"/>
              <a:t>elleçlenmiştir.</a:t>
            </a:r>
            <a:r>
              <a:rPr lang="tr-TR" sz="1200" dirty="0" smtClean="0"/>
              <a:t> </a:t>
            </a:r>
            <a:r>
              <a:rPr lang="tr-TR" sz="1200" dirty="0"/>
              <a:t>2020 yılının ocak-aralık döneminde İskenderun Liman Başkanlığı sahasındaki </a:t>
            </a:r>
            <a:r>
              <a:rPr lang="tr-TR" sz="1200" u="sng" dirty="0" smtClean="0"/>
              <a:t>bu liman </a:t>
            </a:r>
            <a:r>
              <a:rPr lang="tr-TR" sz="1200" u="sng" dirty="0"/>
              <a:t>ve iskelelere 2.732 adet gemi </a:t>
            </a:r>
            <a:r>
              <a:rPr lang="tr-TR" sz="1200" u="sng" dirty="0" smtClean="0"/>
              <a:t>gelmiştir.</a:t>
            </a:r>
            <a:endParaRPr lang="tr-TR" sz="1200" u="sng" dirty="0"/>
          </a:p>
        </p:txBody>
      </p:sp>
      <p:sp>
        <p:nvSpPr>
          <p:cNvPr id="18" name="Ok: Aşağı 17">
            <a:extLst>
              <a:ext uri="{FF2B5EF4-FFF2-40B4-BE49-F238E27FC236}">
                <a16:creationId xmlns="" xmlns:a16="http://schemas.microsoft.com/office/drawing/2014/main" id="{6B0FC502-6CA1-41E7-B202-325E96655E26}"/>
              </a:ext>
            </a:extLst>
          </p:cNvPr>
          <p:cNvSpPr/>
          <p:nvPr/>
        </p:nvSpPr>
        <p:spPr>
          <a:xfrm rot="16200000">
            <a:off x="4494145" y="2604166"/>
            <a:ext cx="216024" cy="25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Metin kutusu 19">
            <a:extLst>
              <a:ext uri="{FF2B5EF4-FFF2-40B4-BE49-F238E27FC236}">
                <a16:creationId xmlns="" xmlns:a16="http://schemas.microsoft.com/office/drawing/2014/main" id="{E89C3626-7A50-48F5-AAF3-50948D113BFC}"/>
              </a:ext>
            </a:extLst>
          </p:cNvPr>
          <p:cNvSpPr txBox="1"/>
          <p:nvPr/>
        </p:nvSpPr>
        <p:spPr>
          <a:xfrm>
            <a:off x="152248" y="1072788"/>
            <a:ext cx="87129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tr-TR" dirty="0">
                <a:latin typeface="Calibri"/>
              </a:rPr>
              <a:t>	</a:t>
            </a:r>
            <a:r>
              <a:rPr lang="tr-TR" u="sng" dirty="0" smtClean="0">
                <a:latin typeface="Calibri"/>
              </a:rPr>
              <a:t>Denizyolu taşımacılığında oldukça gelişmiş olan b</a:t>
            </a:r>
            <a:r>
              <a:rPr lang="tr-TR" sz="1800" u="sng" dirty="0" smtClean="0">
                <a:latin typeface="Calibri"/>
              </a:rPr>
              <a:t>ölgemizde </a:t>
            </a:r>
            <a:r>
              <a:rPr lang="tr-TR" sz="1800" u="sng" dirty="0">
                <a:latin typeface="Calibri"/>
              </a:rPr>
              <a:t>hizmet veren birçok liman ve iskele </a:t>
            </a:r>
            <a:r>
              <a:rPr lang="tr-TR" sz="1800" u="sng" dirty="0" smtClean="0">
                <a:latin typeface="Calibri"/>
              </a:rPr>
              <a:t>bulunmaktadır</a:t>
            </a:r>
            <a:r>
              <a:rPr lang="tr-TR" dirty="0" smtClean="0">
                <a:latin typeface="Calibri"/>
              </a:rPr>
              <a:t>.</a:t>
            </a:r>
            <a:endParaRPr lang="tr-TR" sz="18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60004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>
          <a:xfrm>
            <a:off x="6668659" y="6492875"/>
            <a:ext cx="2133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 dirty="0"/>
          </a:p>
        </p:txBody>
      </p:sp>
      <p:pic>
        <p:nvPicPr>
          <p:cNvPr id="24580" name="Picture 3" descr="C:\Users\Burcu\Desktop\Resi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1687" y="52906"/>
            <a:ext cx="7223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8 Metin kutusu"/>
          <p:cNvSpPr txBox="1">
            <a:spLocks noChangeArrowheads="1"/>
          </p:cNvSpPr>
          <p:nvPr/>
        </p:nvSpPr>
        <p:spPr bwMode="auto">
          <a:xfrm>
            <a:off x="89291" y="548680"/>
            <a:ext cx="8712968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tr-TR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u="sng" dirty="0"/>
              <a:t>Ayrıca yapımı bitmek üzere </a:t>
            </a:r>
            <a:r>
              <a:rPr lang="tr-TR" u="sng" dirty="0" smtClean="0"/>
              <a:t>olan, </a:t>
            </a:r>
            <a:r>
              <a:rPr lang="tr-TR" u="sng" dirty="0"/>
              <a:t>Karadeniz Akdeniz Bölünmüş Yol Projesi’nin tamamlanmasının ardından, Akdeniz’deki illerimiz Karadeniz’deki illerimize ve </a:t>
            </a:r>
            <a:r>
              <a:rPr lang="tr-TR" u="sng" dirty="0" smtClean="0"/>
              <a:t>Kuzey </a:t>
            </a:r>
            <a:r>
              <a:rPr lang="tr-TR" u="sng" dirty="0"/>
              <a:t>ülkelerine erişimde nakliye maliyetleri açısından önemli </a:t>
            </a:r>
            <a:r>
              <a:rPr lang="tr-TR" u="sng" dirty="0" smtClean="0"/>
              <a:t>avantajlar </a:t>
            </a:r>
            <a:r>
              <a:rPr lang="tr-TR" u="sng" dirty="0"/>
              <a:t>sağlamış olacaktır. </a:t>
            </a:r>
            <a:endParaRPr lang="tr-TR" u="sng" dirty="0" smtClean="0"/>
          </a:p>
          <a:p>
            <a:pPr algn="just"/>
            <a:endParaRPr lang="tr-TR" u="sng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u="sng" dirty="0" smtClean="0"/>
              <a:t>Aynı </a:t>
            </a:r>
            <a:r>
              <a:rPr lang="tr-TR" u="sng" dirty="0"/>
              <a:t>şekilde Karadeniz’deki illerimiz de, hem Akdeniz’e hem de İskenderun </a:t>
            </a:r>
            <a:r>
              <a:rPr lang="tr-TR" u="sng" dirty="0" smtClean="0"/>
              <a:t>Körfezi </a:t>
            </a:r>
            <a:r>
              <a:rPr lang="tr-TR" u="sng" dirty="0"/>
              <a:t>üzerinden Ortadoğu ve Kuzey Afrika ülkelerine ulaşımda, önemli bir lojistik avantaja sahip olacaktır.</a:t>
            </a:r>
          </a:p>
          <a:p>
            <a:pPr>
              <a:buFont typeface="Wingdings" pitchFamily="2" charset="2"/>
              <a:buChar char="Ø"/>
            </a:pPr>
            <a:endParaRPr lang="tr-TR" sz="1100" dirty="0">
              <a:latin typeface="Calibri" pitchFamily="34" charset="0"/>
            </a:endParaRPr>
          </a:p>
        </p:txBody>
      </p:sp>
      <p:sp>
        <p:nvSpPr>
          <p:cNvPr id="10" name="Serbest Form: Şekil 9">
            <a:extLst>
              <a:ext uri="{FF2B5EF4-FFF2-40B4-BE49-F238E27FC236}">
                <a16:creationId xmlns="" xmlns:a16="http://schemas.microsoft.com/office/drawing/2014/main" id="{619C96F7-27A1-4C85-9573-6926FA6BD4CE}"/>
              </a:ext>
            </a:extLst>
          </p:cNvPr>
          <p:cNvSpPr/>
          <p:nvPr/>
        </p:nvSpPr>
        <p:spPr>
          <a:xfrm>
            <a:off x="3455151" y="37851"/>
            <a:ext cx="1976493" cy="80749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Lojistik Sektörü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227436"/>
            <a:ext cx="4716016" cy="3265439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146" y="2834383"/>
            <a:ext cx="2550941" cy="365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176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829655"/>
            <a:ext cx="8964487" cy="128123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tr-TR" sz="1800" dirty="0">
                <a:latin typeface="+mj-lt"/>
              </a:rPr>
              <a:t>     </a:t>
            </a:r>
            <a:r>
              <a:rPr lang="tr-TR" sz="1800" dirty="0" smtClean="0">
                <a:latin typeface="+mj-lt"/>
              </a:rPr>
              <a:t>  	</a:t>
            </a:r>
            <a:r>
              <a:rPr lang="tr-TR" sz="1500" u="sng" dirty="0" smtClean="0">
                <a:latin typeface="+mj-lt"/>
              </a:rPr>
              <a:t>Hatay’da </a:t>
            </a:r>
            <a:r>
              <a:rPr lang="tr-TR" sz="1500" u="sng" dirty="0">
                <a:latin typeface="+mj-lt"/>
              </a:rPr>
              <a:t>toplam 552.400 hektar arazi varlığının </a:t>
            </a:r>
            <a:r>
              <a:rPr lang="tr-TR" sz="1500" u="sng" dirty="0" smtClean="0">
                <a:latin typeface="+mj-lt"/>
              </a:rPr>
              <a:t>yarısını tarım </a:t>
            </a:r>
            <a:r>
              <a:rPr lang="tr-TR" sz="1500" u="sng" dirty="0">
                <a:latin typeface="+mj-lt"/>
              </a:rPr>
              <a:t>alanları oluşturmaktadır. </a:t>
            </a:r>
            <a:r>
              <a:rPr lang="tr-TR" sz="1500" dirty="0">
                <a:latin typeface="+mj-lt"/>
              </a:rPr>
              <a:t>İlimizdeki toprak yapısı, iklim ve diğer doğal koşullar ürün deseninde çeşitliliğe, hasatta erkenciliğe ve ikinci ürün yetiştirilebilmesine imkân tanımaktadır. </a:t>
            </a:r>
            <a:r>
              <a:rPr lang="tr-TR" sz="1500" u="sng" dirty="0" smtClean="0">
                <a:latin typeface="+mj-lt"/>
              </a:rPr>
              <a:t>Hatay </a:t>
            </a:r>
            <a:r>
              <a:rPr lang="tr-TR" sz="1500" u="sng" dirty="0">
                <a:latin typeface="+mj-lt"/>
              </a:rPr>
              <a:t>tarımsal üretim </a:t>
            </a:r>
            <a:r>
              <a:rPr lang="tr-TR" sz="1500" u="sng" dirty="0" smtClean="0">
                <a:latin typeface="+mj-lt"/>
              </a:rPr>
              <a:t>miktarıyla ülke genelinde </a:t>
            </a:r>
            <a:r>
              <a:rPr lang="tr-TR" sz="1500" u="sng" dirty="0">
                <a:latin typeface="+mj-lt"/>
              </a:rPr>
              <a:t>önemli </a:t>
            </a:r>
            <a:r>
              <a:rPr lang="tr-TR" sz="1500" u="sng" dirty="0" smtClean="0">
                <a:latin typeface="+mj-lt"/>
              </a:rPr>
              <a:t>başarılar elde etmektedir.</a:t>
            </a:r>
            <a:r>
              <a:rPr lang="tr-TR" sz="1500" u="sng" dirty="0">
                <a:latin typeface="+mj-lt"/>
              </a:rPr>
              <a:t> </a:t>
            </a:r>
            <a:r>
              <a:rPr lang="tr-TR" sz="1500" u="sng" dirty="0" smtClean="0">
                <a:latin typeface="+mj-lt"/>
              </a:rPr>
              <a:t>Bölgemiz pazı, maydanoz, dereotu ve mandalina üretiminde Türkiye’de 1. sırada olurken; portakal, havuç, turunçgiller, yeni dünya ve kütlü pamuk üretiminde Türkiye’de 3. sırada yer almaktadır.</a:t>
            </a:r>
            <a:endParaRPr lang="tr-TR" sz="1500" u="sng" dirty="0">
              <a:latin typeface="+mj-lt"/>
            </a:endParaRPr>
          </a:p>
          <a:p>
            <a:pPr algn="ctr">
              <a:buNone/>
            </a:pPr>
            <a:r>
              <a:rPr lang="tr-TR" sz="1800" dirty="0">
                <a:latin typeface="+mj-lt"/>
              </a:rPr>
              <a:t> 	</a:t>
            </a:r>
          </a:p>
          <a:p>
            <a:pPr algn="ctr">
              <a:buNone/>
            </a:pPr>
            <a:endParaRPr lang="tr-TR" sz="1800" dirty="0">
              <a:latin typeface="+mj-lt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  <p:pic>
        <p:nvPicPr>
          <p:cNvPr id="5" name="Picture 3" descr="C:\Users\Burcu\Desktop\Resi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1688" y="0"/>
            <a:ext cx="7223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erbest Form: Şekil 5">
            <a:extLst>
              <a:ext uri="{FF2B5EF4-FFF2-40B4-BE49-F238E27FC236}">
                <a16:creationId xmlns="" xmlns:a16="http://schemas.microsoft.com/office/drawing/2014/main" id="{95D15BB1-2827-42F5-9F60-39A25A16E839}"/>
              </a:ext>
            </a:extLst>
          </p:cNvPr>
          <p:cNvSpPr/>
          <p:nvPr/>
        </p:nvSpPr>
        <p:spPr>
          <a:xfrm>
            <a:off x="3582205" y="36254"/>
            <a:ext cx="1976493" cy="80749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u="sng" dirty="0">
                <a:solidFill>
                  <a:prstClr val="white"/>
                </a:solidFill>
                <a:latin typeface="Calibri"/>
              </a:rPr>
              <a:t>Tarım</a:t>
            </a:r>
            <a:r>
              <a:rPr kumimoji="0" lang="tr-TR" sz="1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Sektörü</a:t>
            </a:r>
            <a:endParaRPr kumimoji="0" lang="en-US" sz="1800" b="1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2" name="Dikdörtgen: Köşeleri Yuvarlatılmış 11">
            <a:extLst>
              <a:ext uri="{FF2B5EF4-FFF2-40B4-BE49-F238E27FC236}">
                <a16:creationId xmlns="" xmlns:a16="http://schemas.microsoft.com/office/drawing/2014/main" id="{9FBEB7BE-DD3D-44FC-A426-A595C3BF0F26}"/>
              </a:ext>
            </a:extLst>
          </p:cNvPr>
          <p:cNvSpPr/>
          <p:nvPr/>
        </p:nvSpPr>
        <p:spPr>
          <a:xfrm>
            <a:off x="3275856" y="3181919"/>
            <a:ext cx="2952800" cy="701135"/>
          </a:xfrm>
          <a:prstGeom prst="roundRect">
            <a:avLst>
              <a:gd name="adj" fmla="val 10000"/>
            </a:avLst>
          </a:prstGeom>
          <a:solidFill>
            <a:srgbClr val="0E38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>
                <a:solidFill>
                  <a:schemeClr val="lt1"/>
                </a:solidFill>
              </a:rPr>
              <a:t>Türkiye Yaş Meyve Sebze İhracatı &amp; Hatay Yaş Meyve Sebze </a:t>
            </a:r>
            <a:r>
              <a:rPr lang="tr-TR" sz="1400" b="1" dirty="0" smtClean="0">
                <a:solidFill>
                  <a:schemeClr val="lt1"/>
                </a:solidFill>
              </a:rPr>
              <a:t>İhracatı</a:t>
            </a:r>
            <a:endParaRPr lang="tr-TR" sz="1400" b="1" dirty="0">
              <a:solidFill>
                <a:schemeClr val="lt1"/>
              </a:solidFill>
            </a:endParaRPr>
          </a:p>
        </p:txBody>
      </p:sp>
      <p:sp>
        <p:nvSpPr>
          <p:cNvPr id="14" name="Metin kutusu 13">
            <a:extLst>
              <a:ext uri="{FF2B5EF4-FFF2-40B4-BE49-F238E27FC236}">
                <a16:creationId xmlns="" xmlns:a16="http://schemas.microsoft.com/office/drawing/2014/main" id="{5DD79D15-65D2-4245-AE10-7B818D27A32C}"/>
              </a:ext>
            </a:extLst>
          </p:cNvPr>
          <p:cNvSpPr txBox="1"/>
          <p:nvPr/>
        </p:nvSpPr>
        <p:spPr>
          <a:xfrm>
            <a:off x="2736032" y="4005064"/>
            <a:ext cx="403244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u="sng" dirty="0">
                <a:latin typeface="+mj-lt"/>
              </a:rPr>
              <a:t>Türkiye İhracatçılar Meclisi verilerine </a:t>
            </a:r>
            <a:r>
              <a:rPr lang="tr-TR" u="sng" dirty="0" smtClean="0">
                <a:latin typeface="+mj-lt"/>
              </a:rPr>
              <a:t>göre; 2020 </a:t>
            </a:r>
            <a:r>
              <a:rPr lang="tr-TR" u="sng" dirty="0">
                <a:latin typeface="+mj-lt"/>
              </a:rPr>
              <a:t>yılında Hataylı firmalarca gerçekleştirilen 451 milyon dolarlık yaş meyve ve sebze ihracat tutarı, Türkiye’nin toplam yaş sebze ve meyve ihracatının yaklaşık %16,5’lik bölümünü oluşturmaktadır.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7603195" y="6469378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dirty="0"/>
              <a:t>Kaynak: </a:t>
            </a:r>
            <a:r>
              <a:rPr lang="tr-TR" sz="900" dirty="0" smtClean="0"/>
              <a:t>TİM</a:t>
            </a:r>
            <a:endParaRPr lang="tr-TR" sz="900" dirty="0"/>
          </a:p>
        </p:txBody>
      </p:sp>
    </p:spTree>
    <p:extLst>
      <p:ext uri="{BB962C8B-B14F-4D97-AF65-F5344CB8AC3E}">
        <p14:creationId xmlns:p14="http://schemas.microsoft.com/office/powerpoint/2010/main" val="16943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8369" y="979160"/>
            <a:ext cx="8468431" cy="10010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1800" dirty="0" smtClean="0"/>
              <a:t>	</a:t>
            </a:r>
            <a:r>
              <a:rPr lang="tr-TR" sz="1800" u="sng" dirty="0" smtClean="0"/>
              <a:t>Hatay </a:t>
            </a:r>
            <a:r>
              <a:rPr lang="tr-TR" sz="1800" u="sng" dirty="0"/>
              <a:t>günümüze kadar birçok medeniyetin izlerini bıraktığı tarihi bir şehirdir.  </a:t>
            </a:r>
            <a:r>
              <a:rPr lang="tr-TR" sz="1800" u="sng" dirty="0" smtClean="0"/>
              <a:t>İlimiz, </a:t>
            </a:r>
            <a:r>
              <a:rPr lang="tr-TR" sz="1800" u="sng" dirty="0"/>
              <a:t>ana yolların kavşak noktasında bulunduğundan, tarih boyunca kıtalar ve bölgeler arası ticarette önemli rol oynamıştır.</a:t>
            </a:r>
            <a:endParaRPr lang="tr-TR" sz="1600" u="sng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010400" y="6470797"/>
            <a:ext cx="2133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4610" y="0"/>
            <a:ext cx="719390" cy="719390"/>
          </a:xfrm>
          <a:prstGeom prst="rect">
            <a:avLst/>
          </a:prstGeom>
        </p:spPr>
      </p:pic>
      <p:sp>
        <p:nvSpPr>
          <p:cNvPr id="8" name="Serbest Form: Şekil 7">
            <a:extLst>
              <a:ext uri="{FF2B5EF4-FFF2-40B4-BE49-F238E27FC236}">
                <a16:creationId xmlns="" xmlns:a16="http://schemas.microsoft.com/office/drawing/2014/main" id="{27F9C0F2-26E4-4BBC-9129-8AA7B1BE8889}"/>
              </a:ext>
            </a:extLst>
          </p:cNvPr>
          <p:cNvSpPr/>
          <p:nvPr/>
        </p:nvSpPr>
        <p:spPr>
          <a:xfrm>
            <a:off x="3582205" y="36254"/>
            <a:ext cx="1976493" cy="80749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u="sng" dirty="0">
                <a:solidFill>
                  <a:prstClr val="white"/>
                </a:solidFill>
                <a:latin typeface="Calibri"/>
              </a:rPr>
              <a:t>Turizm </a:t>
            </a:r>
            <a:r>
              <a:rPr kumimoji="0" lang="tr-TR" sz="1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Sektörü</a:t>
            </a:r>
            <a:endParaRPr kumimoji="0" lang="en-US" sz="1800" b="1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9" name="Serbest Form: Şekil 8">
            <a:extLst>
              <a:ext uri="{FF2B5EF4-FFF2-40B4-BE49-F238E27FC236}">
                <a16:creationId xmlns="" xmlns:a16="http://schemas.microsoft.com/office/drawing/2014/main" id="{82830183-DA26-4B21-A003-1AD44BAEE301}"/>
              </a:ext>
            </a:extLst>
          </p:cNvPr>
          <p:cNvSpPr/>
          <p:nvPr/>
        </p:nvSpPr>
        <p:spPr>
          <a:xfrm>
            <a:off x="218369" y="2438194"/>
            <a:ext cx="1584000" cy="1296000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algn="ctr"/>
            <a:r>
              <a:rPr lang="tr-TR" sz="1600" dirty="0"/>
              <a:t>D</a:t>
            </a:r>
            <a:r>
              <a:rPr lang="tr-TR" sz="1600" dirty="0" smtClean="0"/>
              <a:t>ünyanın </a:t>
            </a:r>
            <a:r>
              <a:rPr lang="tr-TR" sz="1600" dirty="0"/>
              <a:t>26. Gastronomi Şehri</a:t>
            </a:r>
            <a:endParaRPr lang="tr-TR" sz="16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Serbest Form: Şekil 9">
            <a:extLst>
              <a:ext uri="{FF2B5EF4-FFF2-40B4-BE49-F238E27FC236}">
                <a16:creationId xmlns="" xmlns:a16="http://schemas.microsoft.com/office/drawing/2014/main" id="{39A27794-EF18-48A2-9B93-CACC32D59060}"/>
              </a:ext>
            </a:extLst>
          </p:cNvPr>
          <p:cNvSpPr/>
          <p:nvPr/>
        </p:nvSpPr>
        <p:spPr>
          <a:xfrm>
            <a:off x="2064326" y="2438194"/>
            <a:ext cx="1584000" cy="1296000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algn="ctr"/>
            <a:r>
              <a:rPr lang="tr-TR" sz="1600" dirty="0"/>
              <a:t>UNESCO yaratıcı şehirler ağına ülkemizden katılan 4. şehir</a:t>
            </a:r>
            <a:endParaRPr lang="tr-TR" sz="16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Metin kutusu 11">
            <a:extLst>
              <a:ext uri="{FF2B5EF4-FFF2-40B4-BE49-F238E27FC236}">
                <a16:creationId xmlns="" xmlns:a16="http://schemas.microsoft.com/office/drawing/2014/main" id="{B7661F65-39C9-49CF-90A1-1882DEBB285D}"/>
              </a:ext>
            </a:extLst>
          </p:cNvPr>
          <p:cNvSpPr txBox="1"/>
          <p:nvPr/>
        </p:nvSpPr>
        <p:spPr>
          <a:xfrm>
            <a:off x="4211960" y="2379707"/>
            <a:ext cx="4572000" cy="1477328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pPr algn="just"/>
            <a:r>
              <a:rPr lang="tr-TR" u="sng" dirty="0" smtClean="0"/>
              <a:t>Hatay; </a:t>
            </a:r>
            <a:r>
              <a:rPr lang="tr-TR" u="sng" dirty="0"/>
              <a:t>2017 yılında Yaratıcı Şehirler ağına katılarak, UNESCO tarafından Dünya’nın 26. Gastronomi Şehri ilan edilmiştir. Böylelikle Hatay, UNESCO yaratıcı şehirler ağına ülkemizden katılan 4. şehir olmuştur.</a:t>
            </a:r>
          </a:p>
        </p:txBody>
      </p:sp>
      <p:sp>
        <p:nvSpPr>
          <p:cNvPr id="13" name="Ok: Aşağı 12">
            <a:extLst>
              <a:ext uri="{FF2B5EF4-FFF2-40B4-BE49-F238E27FC236}">
                <a16:creationId xmlns="" xmlns:a16="http://schemas.microsoft.com/office/drawing/2014/main" id="{E8FFB3F0-7EE7-44E4-A9EC-A0FE155A5FE3}"/>
              </a:ext>
            </a:extLst>
          </p:cNvPr>
          <p:cNvSpPr/>
          <p:nvPr/>
        </p:nvSpPr>
        <p:spPr>
          <a:xfrm rot="16200000">
            <a:off x="3822303" y="2852182"/>
            <a:ext cx="216024" cy="25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>
            <a:extLst>
              <a:ext uri="{FF2B5EF4-FFF2-40B4-BE49-F238E27FC236}">
                <a16:creationId xmlns="" xmlns:a16="http://schemas.microsoft.com/office/drawing/2014/main" id="{61EC9287-5B11-48E8-91E2-CE1E0B8DAD11}"/>
              </a:ext>
            </a:extLst>
          </p:cNvPr>
          <p:cNvSpPr txBox="1"/>
          <p:nvPr/>
        </p:nvSpPr>
        <p:spPr>
          <a:xfrm>
            <a:off x="323528" y="4569926"/>
            <a:ext cx="836327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tr-TR" sz="1800" dirty="0" smtClean="0"/>
              <a:t>	</a:t>
            </a:r>
            <a:r>
              <a:rPr lang="tr-TR" sz="1800" u="sng" dirty="0" smtClean="0"/>
              <a:t>Ayrıca </a:t>
            </a:r>
            <a:r>
              <a:rPr lang="tr-TR" sz="1800" u="sng" dirty="0"/>
              <a:t>bölgemizdeki turizm sektörüne ilişkin </a:t>
            </a:r>
            <a:r>
              <a:rPr lang="tr-TR" sz="1800" dirty="0"/>
              <a:t>gerekli restorasyon çalışmalarının yapılması, 5 yıldızlı otel sayısının ve yatak kapasitesinin artırılması ayrıca deniz, kültür, inanç, yayla, gastronomi turizmleri alanlarında girişimlerde bulunulması gibi </a:t>
            </a:r>
            <a:r>
              <a:rPr lang="tr-TR" sz="1800" u="sng" dirty="0" smtClean="0"/>
              <a:t>yatırımlar </a:t>
            </a:r>
            <a:r>
              <a:rPr lang="tr-TR" sz="1800" u="sng" dirty="0"/>
              <a:t>hızla devam </a:t>
            </a:r>
            <a:r>
              <a:rPr lang="tr-TR" sz="1800" u="sng" dirty="0" smtClean="0"/>
              <a:t>etmektedir.</a:t>
            </a:r>
            <a:endParaRPr lang="tr-TR" u="sng" dirty="0"/>
          </a:p>
        </p:txBody>
      </p:sp>
    </p:spTree>
    <p:extLst>
      <p:ext uri="{BB962C8B-B14F-4D97-AF65-F5344CB8AC3E}">
        <p14:creationId xmlns:p14="http://schemas.microsoft.com/office/powerpoint/2010/main" val="22409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8369" y="979160"/>
            <a:ext cx="8468431" cy="100107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tr-TR" sz="1800" dirty="0" smtClean="0"/>
              <a:t>	</a:t>
            </a:r>
            <a:r>
              <a:rPr lang="tr-TR" sz="1800" u="sng" dirty="0" smtClean="0"/>
              <a:t>Hatay Antakya’da mobilyacılık </a:t>
            </a:r>
            <a:r>
              <a:rPr lang="tr-TR" sz="1800" u="sng" dirty="0"/>
              <a:t>sektöründe üretim yapan yaklaşık </a:t>
            </a:r>
            <a:r>
              <a:rPr lang="tr-TR" sz="1800" u="sng" dirty="0" smtClean="0"/>
              <a:t>1.500 </a:t>
            </a:r>
            <a:r>
              <a:rPr lang="tr-TR" sz="1800" u="sng" dirty="0"/>
              <a:t>firma bulunmaktadır. Bu </a:t>
            </a:r>
            <a:r>
              <a:rPr lang="tr-TR" sz="1800" u="sng" dirty="0" smtClean="0"/>
              <a:t>firmalar</a:t>
            </a:r>
            <a:r>
              <a:rPr lang="tr-TR" sz="1800" u="sng" dirty="0"/>
              <a:t> </a:t>
            </a:r>
            <a:r>
              <a:rPr lang="tr-TR" sz="1800" u="sng" dirty="0" smtClean="0"/>
              <a:t>tarafından </a:t>
            </a:r>
            <a:r>
              <a:rPr lang="tr-TR" sz="1800" u="sng" dirty="0"/>
              <a:t>el emeğinin ağırlıkta olduğu ve ustalık gerektiren işler </a:t>
            </a:r>
            <a:r>
              <a:rPr lang="tr-TR" sz="1800" u="sng" dirty="0" smtClean="0"/>
              <a:t>yapılmaktadır.</a:t>
            </a:r>
            <a:r>
              <a:rPr lang="tr-TR" sz="1800" dirty="0" smtClean="0"/>
              <a:t> </a:t>
            </a:r>
          </a:p>
          <a:p>
            <a:pPr marL="0" indent="0" algn="just">
              <a:buNone/>
            </a:pPr>
            <a:r>
              <a:rPr lang="tr-TR" sz="1800" dirty="0"/>
              <a:t>	</a:t>
            </a:r>
            <a:r>
              <a:rPr lang="tr-TR" sz="1800" u="sng" dirty="0" smtClean="0"/>
              <a:t>Ayrıca Hatay, ayakkabı üretiminde Türkiye’nin önde gelen bölgeleri arasında yer almakta, </a:t>
            </a:r>
            <a:r>
              <a:rPr lang="tr-TR" sz="1800" u="sng" dirty="0"/>
              <a:t>yurdumuzun erkek ayakkabı gereksiniminin yaklaşık %35´lik bölümü Hatay’dan karşılanmaktadır. </a:t>
            </a:r>
            <a:endParaRPr lang="tr-TR" sz="1600" u="sng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010400" y="6470797"/>
            <a:ext cx="2133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4610" y="0"/>
            <a:ext cx="719390" cy="719390"/>
          </a:xfrm>
          <a:prstGeom prst="rect">
            <a:avLst/>
          </a:prstGeom>
        </p:spPr>
      </p:pic>
      <p:sp>
        <p:nvSpPr>
          <p:cNvPr id="8" name="Serbest Form: Şekil 7">
            <a:extLst>
              <a:ext uri="{FF2B5EF4-FFF2-40B4-BE49-F238E27FC236}">
                <a16:creationId xmlns="" xmlns:a16="http://schemas.microsoft.com/office/drawing/2014/main" id="{27F9C0F2-26E4-4BBC-9129-8AA7B1BE8889}"/>
              </a:ext>
            </a:extLst>
          </p:cNvPr>
          <p:cNvSpPr/>
          <p:nvPr/>
        </p:nvSpPr>
        <p:spPr>
          <a:xfrm>
            <a:off x="3582205" y="36254"/>
            <a:ext cx="2141923" cy="80749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700" b="1" u="sng" dirty="0" smtClean="0">
                <a:solidFill>
                  <a:prstClr val="white"/>
                </a:solidFill>
                <a:latin typeface="Calibri"/>
              </a:rPr>
              <a:t>Mobilyacılık ve Ayakkabıcılık Sektörü</a:t>
            </a:r>
            <a:endParaRPr kumimoji="0" lang="en-US" sz="1700" b="1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Serbest Form: Şekil 9">
            <a:extLst>
              <a:ext uri="{FF2B5EF4-FFF2-40B4-BE49-F238E27FC236}">
                <a16:creationId xmlns="" xmlns:a16="http://schemas.microsoft.com/office/drawing/2014/main" id="{39A27794-EF18-48A2-9B93-CACC32D59060}"/>
              </a:ext>
            </a:extLst>
          </p:cNvPr>
          <p:cNvSpPr/>
          <p:nvPr/>
        </p:nvSpPr>
        <p:spPr>
          <a:xfrm>
            <a:off x="218369" y="2636651"/>
            <a:ext cx="1584000" cy="1296000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algn="ctr"/>
            <a:r>
              <a:rPr lang="tr-TR" sz="1600" dirty="0" smtClean="0"/>
              <a:t>İlimizdeki Mobilya Üretimi</a:t>
            </a:r>
            <a:endParaRPr lang="tr-TR" sz="16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Metin kutusu 11">
            <a:extLst>
              <a:ext uri="{FF2B5EF4-FFF2-40B4-BE49-F238E27FC236}">
                <a16:creationId xmlns="" xmlns:a16="http://schemas.microsoft.com/office/drawing/2014/main" id="{B7661F65-39C9-49CF-90A1-1882DEBB285D}"/>
              </a:ext>
            </a:extLst>
          </p:cNvPr>
          <p:cNvSpPr txBox="1"/>
          <p:nvPr/>
        </p:nvSpPr>
        <p:spPr>
          <a:xfrm>
            <a:off x="2303930" y="1980237"/>
            <a:ext cx="6840070" cy="289310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pPr algn="just"/>
            <a:r>
              <a:rPr lang="tr-TR" sz="1300" b="1" dirty="0"/>
              <a:t>1- Oturma </a:t>
            </a:r>
            <a:r>
              <a:rPr lang="tr-TR" sz="1300" b="1" dirty="0" smtClean="0"/>
              <a:t>Grupları:</a:t>
            </a:r>
            <a:endParaRPr lang="tr-TR" sz="1300" b="1" dirty="0"/>
          </a:p>
          <a:p>
            <a:pPr algn="just"/>
            <a:r>
              <a:rPr lang="tr-TR" sz="1300" dirty="0"/>
              <a:t>İlimizde üretimin çoğunluğunu ekonomik sınıf olmak üzere, misafir ve </a:t>
            </a:r>
            <a:r>
              <a:rPr lang="tr-TR" sz="1300" dirty="0" smtClean="0"/>
              <a:t>oturma odası </a:t>
            </a:r>
            <a:r>
              <a:rPr lang="tr-TR" sz="1300" dirty="0"/>
              <a:t>gruplarının her türü üretilmektedir. </a:t>
            </a:r>
          </a:p>
          <a:p>
            <a:pPr algn="just"/>
            <a:r>
              <a:rPr lang="tr-TR" sz="1300" dirty="0"/>
              <a:t>Bunun </a:t>
            </a:r>
            <a:r>
              <a:rPr lang="tr-TR" sz="1300" dirty="0" smtClean="0"/>
              <a:t>yanında</a:t>
            </a:r>
            <a:r>
              <a:rPr lang="tr-TR" sz="1300" dirty="0"/>
              <a:t>;</a:t>
            </a:r>
            <a:r>
              <a:rPr lang="tr-TR" sz="1300" dirty="0" smtClean="0"/>
              <a:t> </a:t>
            </a:r>
            <a:r>
              <a:rPr lang="tr-TR" sz="1300" dirty="0"/>
              <a:t>hem kanepe, hem de yatak olarak kullanılabilen  çek-yatlar üretilmekte, bu ürünler </a:t>
            </a:r>
            <a:r>
              <a:rPr lang="tr-TR" sz="1300" dirty="0" smtClean="0"/>
              <a:t>yurtiçine </a:t>
            </a:r>
            <a:r>
              <a:rPr lang="tr-TR" sz="1300" dirty="0"/>
              <a:t>ve yurtdışına satılmaktadır</a:t>
            </a:r>
            <a:r>
              <a:rPr lang="tr-TR" sz="1300" dirty="0" smtClean="0"/>
              <a:t>.</a:t>
            </a:r>
            <a:endParaRPr lang="tr-TR" sz="1300" dirty="0"/>
          </a:p>
          <a:p>
            <a:pPr algn="just"/>
            <a:r>
              <a:rPr lang="tr-TR" sz="1300" b="1" dirty="0"/>
              <a:t>2- Küçük ev mobilyaları ve aksesuarları:  </a:t>
            </a:r>
          </a:p>
          <a:p>
            <a:pPr algn="just"/>
            <a:r>
              <a:rPr lang="tr-TR" sz="1300" dirty="0"/>
              <a:t>MDF ve ahşaptan sehpa, </a:t>
            </a:r>
            <a:r>
              <a:rPr lang="tr-TR" sz="1300" dirty="0" smtClean="0"/>
              <a:t>zigon sehpa ve </a:t>
            </a:r>
            <a:r>
              <a:rPr lang="tr-TR" sz="1300" dirty="0"/>
              <a:t>küçük masalar üretilmektedir. Bu </a:t>
            </a:r>
            <a:r>
              <a:rPr lang="tr-TR" sz="1300" dirty="0" smtClean="0"/>
              <a:t>konuda seri ve sağlam üretim sağlandığından Hatay </a:t>
            </a:r>
            <a:r>
              <a:rPr lang="tr-TR" sz="1300" dirty="0"/>
              <a:t>Türkiye’nin lideri konumundadır.</a:t>
            </a:r>
          </a:p>
          <a:p>
            <a:pPr algn="just"/>
            <a:r>
              <a:rPr lang="tr-TR" sz="1300" b="1" dirty="0" smtClean="0"/>
              <a:t>3- </a:t>
            </a:r>
            <a:r>
              <a:rPr lang="tr-TR" sz="1300" b="1" dirty="0"/>
              <a:t>Yemek ve yatak odaları: </a:t>
            </a:r>
          </a:p>
          <a:p>
            <a:pPr algn="just"/>
            <a:r>
              <a:rPr lang="tr-TR" sz="1300" dirty="0" smtClean="0"/>
              <a:t>Hem klasik mobilya hem de modern </a:t>
            </a:r>
            <a:r>
              <a:rPr lang="tr-TR" sz="1300" dirty="0"/>
              <a:t>görünümlü mobilya </a:t>
            </a:r>
            <a:r>
              <a:rPr lang="tr-TR" sz="1300" dirty="0" smtClean="0"/>
              <a:t>üretimi yapılmaktadır. Klasik mobilyalar </a:t>
            </a:r>
            <a:r>
              <a:rPr lang="tr-TR" sz="1300" dirty="0"/>
              <a:t>çeşitli ülkelerden alıcı bulmakta; fakat </a:t>
            </a:r>
            <a:r>
              <a:rPr lang="tr-TR" sz="1300" dirty="0" smtClean="0"/>
              <a:t>modern görünümlü melamin </a:t>
            </a:r>
            <a:r>
              <a:rPr lang="tr-TR" sz="1300" dirty="0"/>
              <a:t>mobilya sadece ilimize ve çevredeki illere </a:t>
            </a:r>
            <a:r>
              <a:rPr lang="tr-TR" sz="1300" dirty="0" smtClean="0"/>
              <a:t>satılabilmektedir.</a:t>
            </a:r>
          </a:p>
          <a:p>
            <a:pPr algn="just"/>
            <a:r>
              <a:rPr lang="tr-TR" sz="1300" b="1" dirty="0" smtClean="0"/>
              <a:t>4- Kapı ve </a:t>
            </a:r>
            <a:r>
              <a:rPr lang="tr-TR" sz="1300" b="1" dirty="0"/>
              <a:t>pencere: </a:t>
            </a:r>
          </a:p>
          <a:p>
            <a:pPr algn="just"/>
            <a:r>
              <a:rPr lang="tr-TR" sz="1300" dirty="0"/>
              <a:t>Ahşap kapı ve pencere üretimi yapan </a:t>
            </a:r>
            <a:r>
              <a:rPr lang="tr-TR" sz="1300" dirty="0" smtClean="0"/>
              <a:t>firmaların </a:t>
            </a:r>
            <a:r>
              <a:rPr lang="tr-TR" sz="1300" dirty="0"/>
              <a:t>sayısı ilimizde gün geçtikçe </a:t>
            </a:r>
            <a:r>
              <a:rPr lang="tr-TR" sz="1300" dirty="0" smtClean="0"/>
              <a:t>artmaktadır.</a:t>
            </a:r>
            <a:endParaRPr lang="tr-TR" sz="1300" dirty="0"/>
          </a:p>
        </p:txBody>
      </p:sp>
      <p:sp>
        <p:nvSpPr>
          <p:cNvPr id="13" name="Ok: Aşağı 12">
            <a:extLst>
              <a:ext uri="{FF2B5EF4-FFF2-40B4-BE49-F238E27FC236}">
                <a16:creationId xmlns="" xmlns:a16="http://schemas.microsoft.com/office/drawing/2014/main" id="{E8FFB3F0-7EE7-44E4-A9EC-A0FE155A5FE3}"/>
              </a:ext>
            </a:extLst>
          </p:cNvPr>
          <p:cNvSpPr/>
          <p:nvPr/>
        </p:nvSpPr>
        <p:spPr>
          <a:xfrm rot="16200000">
            <a:off x="2017068" y="3146504"/>
            <a:ext cx="216024" cy="25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2301277" y="5270182"/>
            <a:ext cx="68458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1400" dirty="0"/>
              <a:t>Türkiye’nin en kaliteli ayakkabıları ilimizde üretilmekte, yurdumuzun erkek ayakkabı </a:t>
            </a:r>
            <a:r>
              <a:rPr lang="tr-TR" sz="1400" dirty="0" smtClean="0"/>
              <a:t>gereksiniminin yaklaşık %35´lik bölümü </a:t>
            </a:r>
            <a:r>
              <a:rPr lang="tr-TR" sz="1400" dirty="0"/>
              <a:t>Hatay’dan karşılanmaktadır. Hatay’da Ayakkabı Sektöründe üretim taban imalatı ile başlamış, </a:t>
            </a:r>
            <a:r>
              <a:rPr lang="tr-TR" sz="1400" dirty="0" smtClean="0"/>
              <a:t>şuan </a:t>
            </a:r>
            <a:r>
              <a:rPr lang="tr-TR" sz="1400" dirty="0"/>
              <a:t>ise; Hatay’da bir ayakkabının ham deri halinden, ayağa giyilen son şeklini alana kadar her evresi gerçekleştirilmektedir.</a:t>
            </a:r>
          </a:p>
        </p:txBody>
      </p:sp>
      <p:sp>
        <p:nvSpPr>
          <p:cNvPr id="14" name="Serbest Form: Şekil 9">
            <a:extLst>
              <a:ext uri="{FF2B5EF4-FFF2-40B4-BE49-F238E27FC236}">
                <a16:creationId xmlns="" xmlns:a16="http://schemas.microsoft.com/office/drawing/2014/main" id="{39A27794-EF18-48A2-9B93-CACC32D59060}"/>
              </a:ext>
            </a:extLst>
          </p:cNvPr>
          <p:cNvSpPr/>
          <p:nvPr/>
        </p:nvSpPr>
        <p:spPr>
          <a:xfrm>
            <a:off x="218369" y="5174797"/>
            <a:ext cx="1584000" cy="1296000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algn="ctr"/>
            <a:r>
              <a:rPr lang="tr-TR" sz="1600" dirty="0" smtClean="0"/>
              <a:t>İlimizdeki Ayakkabı Üretimi</a:t>
            </a:r>
            <a:endParaRPr lang="tr-TR" sz="16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Ok: Aşağı 12">
            <a:extLst>
              <a:ext uri="{FF2B5EF4-FFF2-40B4-BE49-F238E27FC236}">
                <a16:creationId xmlns="" xmlns:a16="http://schemas.microsoft.com/office/drawing/2014/main" id="{E8FFB3F0-7EE7-44E4-A9EC-A0FE155A5FE3}"/>
              </a:ext>
            </a:extLst>
          </p:cNvPr>
          <p:cNvSpPr/>
          <p:nvPr/>
        </p:nvSpPr>
        <p:spPr>
          <a:xfrm rot="16200000">
            <a:off x="1957088" y="5621236"/>
            <a:ext cx="216024" cy="25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983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23085" y="11437"/>
            <a:ext cx="8229600" cy="1143000"/>
          </a:xfrm>
        </p:spPr>
        <p:txBody>
          <a:bodyPr>
            <a:normAutofit/>
          </a:bodyPr>
          <a:lstStyle/>
          <a:p>
            <a:r>
              <a:rPr lang="tr-TR" sz="2200" b="1" dirty="0"/>
              <a:t>Hatay İskenderun’un Potansiyelini Değerlendirmeye </a:t>
            </a:r>
            <a:br>
              <a:rPr lang="tr-TR" sz="2200" b="1" dirty="0"/>
            </a:br>
            <a:r>
              <a:rPr lang="tr-TR" sz="2200" b="1" dirty="0"/>
              <a:t>Yönelik Yatırım Konuları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23085" y="1022301"/>
            <a:ext cx="8229600" cy="7920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1800" u="sng" dirty="0"/>
              <a:t>Hatay İskenderun’un potansiyelini oluşturan sektörlere ilişkin yapılabilecek yatırım </a:t>
            </a:r>
            <a:r>
              <a:rPr lang="tr-TR" sz="1800" u="sng" dirty="0" smtClean="0"/>
              <a:t>konularına değinmek gerekirse;</a:t>
            </a:r>
            <a:endParaRPr lang="tr-TR" sz="1800" dirty="0"/>
          </a:p>
          <a:p>
            <a:pPr marL="0" indent="0" algn="ctr">
              <a:buNone/>
            </a:pPr>
            <a:endParaRPr lang="tr-TR" sz="1800" dirty="0"/>
          </a:p>
          <a:p>
            <a:pPr marL="0" indent="0" algn="ctr">
              <a:buNone/>
            </a:pPr>
            <a:endParaRPr lang="tr-TR" sz="1800" dirty="0"/>
          </a:p>
          <a:p>
            <a:pPr marL="0" indent="0" algn="ctr">
              <a:buNone/>
            </a:pPr>
            <a:endParaRPr lang="tr-TR" sz="1800" dirty="0"/>
          </a:p>
          <a:p>
            <a:pPr marL="0" indent="0" algn="ctr">
              <a:buNone/>
            </a:pPr>
            <a:endParaRPr lang="tr-TR" sz="1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5924" y="8165"/>
            <a:ext cx="719390" cy="719390"/>
          </a:xfrm>
          <a:prstGeom prst="rect">
            <a:avLst/>
          </a:prstGeom>
        </p:spPr>
      </p:pic>
      <p:sp>
        <p:nvSpPr>
          <p:cNvPr id="42" name="Serbest Form: Şekil 41">
            <a:extLst>
              <a:ext uri="{FF2B5EF4-FFF2-40B4-BE49-F238E27FC236}">
                <a16:creationId xmlns="" xmlns:a16="http://schemas.microsoft.com/office/drawing/2014/main" id="{91ABE10B-AAA2-4762-BAC3-5ECE47E2E106}"/>
              </a:ext>
            </a:extLst>
          </p:cNvPr>
          <p:cNvSpPr/>
          <p:nvPr/>
        </p:nvSpPr>
        <p:spPr>
          <a:xfrm>
            <a:off x="1414926" y="2746386"/>
            <a:ext cx="6253417" cy="307277"/>
          </a:xfrm>
          <a:custGeom>
            <a:avLst/>
            <a:gdLst>
              <a:gd name="connsiteX0" fmla="*/ 0 w 1668822"/>
              <a:gd name="connsiteY0" fmla="*/ 0 h 307277"/>
              <a:gd name="connsiteX1" fmla="*/ 1668822 w 1668822"/>
              <a:gd name="connsiteY1" fmla="*/ 0 h 307277"/>
              <a:gd name="connsiteX2" fmla="*/ 1668822 w 1668822"/>
              <a:gd name="connsiteY2" fmla="*/ 307277 h 307277"/>
              <a:gd name="connsiteX3" fmla="*/ 0 w 1668822"/>
              <a:gd name="connsiteY3" fmla="*/ 307277 h 307277"/>
              <a:gd name="connsiteX4" fmla="*/ 0 w 1668822"/>
              <a:gd name="connsiteY4" fmla="*/ 0 h 30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8822" h="307277">
                <a:moveTo>
                  <a:pt x="0" y="0"/>
                </a:moveTo>
                <a:lnTo>
                  <a:pt x="1668822" y="0"/>
                </a:lnTo>
                <a:lnTo>
                  <a:pt x="1668822" y="307277"/>
                </a:lnTo>
                <a:lnTo>
                  <a:pt x="0" y="3072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marL="0" lvl="0" indent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tr-TR" sz="500" kern="1200"/>
          </a:p>
        </p:txBody>
      </p:sp>
      <p:sp>
        <p:nvSpPr>
          <p:cNvPr id="44" name="Serbest Form: Şekil 43">
            <a:extLst>
              <a:ext uri="{FF2B5EF4-FFF2-40B4-BE49-F238E27FC236}">
                <a16:creationId xmlns="" xmlns:a16="http://schemas.microsoft.com/office/drawing/2014/main" id="{F07EBFFB-0CB5-4799-8AED-D73E85571EA3}"/>
              </a:ext>
            </a:extLst>
          </p:cNvPr>
          <p:cNvSpPr/>
          <p:nvPr/>
        </p:nvSpPr>
        <p:spPr>
          <a:xfrm>
            <a:off x="1414926" y="3053664"/>
            <a:ext cx="6253417" cy="307277"/>
          </a:xfrm>
          <a:custGeom>
            <a:avLst/>
            <a:gdLst>
              <a:gd name="connsiteX0" fmla="*/ 0 w 1668822"/>
              <a:gd name="connsiteY0" fmla="*/ 0 h 307277"/>
              <a:gd name="connsiteX1" fmla="*/ 1668822 w 1668822"/>
              <a:gd name="connsiteY1" fmla="*/ 0 h 307277"/>
              <a:gd name="connsiteX2" fmla="*/ 1668822 w 1668822"/>
              <a:gd name="connsiteY2" fmla="*/ 307277 h 307277"/>
              <a:gd name="connsiteX3" fmla="*/ 0 w 1668822"/>
              <a:gd name="connsiteY3" fmla="*/ 307277 h 307277"/>
              <a:gd name="connsiteX4" fmla="*/ 0 w 1668822"/>
              <a:gd name="connsiteY4" fmla="*/ 0 h 30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8822" h="307277">
                <a:moveTo>
                  <a:pt x="0" y="0"/>
                </a:moveTo>
                <a:lnTo>
                  <a:pt x="1668822" y="0"/>
                </a:lnTo>
                <a:lnTo>
                  <a:pt x="1668822" y="307277"/>
                </a:lnTo>
                <a:lnTo>
                  <a:pt x="0" y="3072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marL="0" lvl="0" indent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tr-TR" sz="500" kern="1200"/>
          </a:p>
        </p:txBody>
      </p:sp>
      <p:sp>
        <p:nvSpPr>
          <p:cNvPr id="46" name="Serbest Form: Şekil 45">
            <a:extLst>
              <a:ext uri="{FF2B5EF4-FFF2-40B4-BE49-F238E27FC236}">
                <a16:creationId xmlns="" xmlns:a16="http://schemas.microsoft.com/office/drawing/2014/main" id="{0E10927F-48FF-4350-88DE-D751B3DDDFB1}"/>
              </a:ext>
            </a:extLst>
          </p:cNvPr>
          <p:cNvSpPr/>
          <p:nvPr/>
        </p:nvSpPr>
        <p:spPr>
          <a:xfrm>
            <a:off x="1414926" y="3360942"/>
            <a:ext cx="6253417" cy="307277"/>
          </a:xfrm>
          <a:custGeom>
            <a:avLst/>
            <a:gdLst>
              <a:gd name="connsiteX0" fmla="*/ 0 w 1668822"/>
              <a:gd name="connsiteY0" fmla="*/ 0 h 307277"/>
              <a:gd name="connsiteX1" fmla="*/ 1668822 w 1668822"/>
              <a:gd name="connsiteY1" fmla="*/ 0 h 307277"/>
              <a:gd name="connsiteX2" fmla="*/ 1668822 w 1668822"/>
              <a:gd name="connsiteY2" fmla="*/ 307277 h 307277"/>
              <a:gd name="connsiteX3" fmla="*/ 0 w 1668822"/>
              <a:gd name="connsiteY3" fmla="*/ 307277 h 307277"/>
              <a:gd name="connsiteX4" fmla="*/ 0 w 1668822"/>
              <a:gd name="connsiteY4" fmla="*/ 0 h 30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8822" h="307277">
                <a:moveTo>
                  <a:pt x="0" y="0"/>
                </a:moveTo>
                <a:lnTo>
                  <a:pt x="1668822" y="0"/>
                </a:lnTo>
                <a:lnTo>
                  <a:pt x="1668822" y="307277"/>
                </a:lnTo>
                <a:lnTo>
                  <a:pt x="0" y="3072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marL="0" lvl="0" indent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tr-TR" sz="500" kern="1200"/>
          </a:p>
        </p:txBody>
      </p:sp>
      <p:sp>
        <p:nvSpPr>
          <p:cNvPr id="48" name="Serbest Form: Şekil 47">
            <a:extLst>
              <a:ext uri="{FF2B5EF4-FFF2-40B4-BE49-F238E27FC236}">
                <a16:creationId xmlns="" xmlns:a16="http://schemas.microsoft.com/office/drawing/2014/main" id="{EB6E8520-C888-49E6-B0CD-05099E4A3540}"/>
              </a:ext>
            </a:extLst>
          </p:cNvPr>
          <p:cNvSpPr/>
          <p:nvPr/>
        </p:nvSpPr>
        <p:spPr>
          <a:xfrm>
            <a:off x="1414926" y="3668220"/>
            <a:ext cx="6253417" cy="307277"/>
          </a:xfrm>
          <a:custGeom>
            <a:avLst/>
            <a:gdLst>
              <a:gd name="connsiteX0" fmla="*/ 0 w 1668822"/>
              <a:gd name="connsiteY0" fmla="*/ 0 h 307277"/>
              <a:gd name="connsiteX1" fmla="*/ 1668822 w 1668822"/>
              <a:gd name="connsiteY1" fmla="*/ 0 h 307277"/>
              <a:gd name="connsiteX2" fmla="*/ 1668822 w 1668822"/>
              <a:gd name="connsiteY2" fmla="*/ 307277 h 307277"/>
              <a:gd name="connsiteX3" fmla="*/ 0 w 1668822"/>
              <a:gd name="connsiteY3" fmla="*/ 307277 h 307277"/>
              <a:gd name="connsiteX4" fmla="*/ 0 w 1668822"/>
              <a:gd name="connsiteY4" fmla="*/ 0 h 30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8822" h="307277">
                <a:moveTo>
                  <a:pt x="0" y="0"/>
                </a:moveTo>
                <a:lnTo>
                  <a:pt x="1668822" y="0"/>
                </a:lnTo>
                <a:lnTo>
                  <a:pt x="1668822" y="307277"/>
                </a:lnTo>
                <a:lnTo>
                  <a:pt x="0" y="3072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marL="0" lvl="0" indent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tr-TR" sz="500" kern="1200"/>
          </a:p>
        </p:txBody>
      </p:sp>
      <p:sp>
        <p:nvSpPr>
          <p:cNvPr id="50" name="Serbest Form: Şekil 49">
            <a:extLst>
              <a:ext uri="{FF2B5EF4-FFF2-40B4-BE49-F238E27FC236}">
                <a16:creationId xmlns="" xmlns:a16="http://schemas.microsoft.com/office/drawing/2014/main" id="{5073A811-09DF-4AF5-BE55-312461F5A556}"/>
              </a:ext>
            </a:extLst>
          </p:cNvPr>
          <p:cNvSpPr/>
          <p:nvPr/>
        </p:nvSpPr>
        <p:spPr>
          <a:xfrm>
            <a:off x="1414926" y="3975498"/>
            <a:ext cx="6253417" cy="307277"/>
          </a:xfrm>
          <a:custGeom>
            <a:avLst/>
            <a:gdLst>
              <a:gd name="connsiteX0" fmla="*/ 0 w 1668822"/>
              <a:gd name="connsiteY0" fmla="*/ 0 h 307277"/>
              <a:gd name="connsiteX1" fmla="*/ 1668822 w 1668822"/>
              <a:gd name="connsiteY1" fmla="*/ 0 h 307277"/>
              <a:gd name="connsiteX2" fmla="*/ 1668822 w 1668822"/>
              <a:gd name="connsiteY2" fmla="*/ 307277 h 307277"/>
              <a:gd name="connsiteX3" fmla="*/ 0 w 1668822"/>
              <a:gd name="connsiteY3" fmla="*/ 307277 h 307277"/>
              <a:gd name="connsiteX4" fmla="*/ 0 w 1668822"/>
              <a:gd name="connsiteY4" fmla="*/ 0 h 30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8822" h="307277">
                <a:moveTo>
                  <a:pt x="0" y="0"/>
                </a:moveTo>
                <a:lnTo>
                  <a:pt x="1668822" y="0"/>
                </a:lnTo>
                <a:lnTo>
                  <a:pt x="1668822" y="307277"/>
                </a:lnTo>
                <a:lnTo>
                  <a:pt x="0" y="3072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marL="0" lvl="0" indent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tr-TR" sz="500" kern="1200"/>
          </a:p>
        </p:txBody>
      </p:sp>
      <p:sp>
        <p:nvSpPr>
          <p:cNvPr id="52" name="Serbest Form: Şekil 51">
            <a:extLst>
              <a:ext uri="{FF2B5EF4-FFF2-40B4-BE49-F238E27FC236}">
                <a16:creationId xmlns="" xmlns:a16="http://schemas.microsoft.com/office/drawing/2014/main" id="{3A4CD296-C3C8-45EE-8103-656CEE3C0A3C}"/>
              </a:ext>
            </a:extLst>
          </p:cNvPr>
          <p:cNvSpPr/>
          <p:nvPr/>
        </p:nvSpPr>
        <p:spPr>
          <a:xfrm>
            <a:off x="1414926" y="4282776"/>
            <a:ext cx="6253417" cy="307277"/>
          </a:xfrm>
          <a:custGeom>
            <a:avLst/>
            <a:gdLst>
              <a:gd name="connsiteX0" fmla="*/ 0 w 1668822"/>
              <a:gd name="connsiteY0" fmla="*/ 0 h 307277"/>
              <a:gd name="connsiteX1" fmla="*/ 1668822 w 1668822"/>
              <a:gd name="connsiteY1" fmla="*/ 0 h 307277"/>
              <a:gd name="connsiteX2" fmla="*/ 1668822 w 1668822"/>
              <a:gd name="connsiteY2" fmla="*/ 307277 h 307277"/>
              <a:gd name="connsiteX3" fmla="*/ 0 w 1668822"/>
              <a:gd name="connsiteY3" fmla="*/ 307277 h 307277"/>
              <a:gd name="connsiteX4" fmla="*/ 0 w 1668822"/>
              <a:gd name="connsiteY4" fmla="*/ 0 h 30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8822" h="307277">
                <a:moveTo>
                  <a:pt x="0" y="0"/>
                </a:moveTo>
                <a:lnTo>
                  <a:pt x="1668822" y="0"/>
                </a:lnTo>
                <a:lnTo>
                  <a:pt x="1668822" y="307277"/>
                </a:lnTo>
                <a:lnTo>
                  <a:pt x="0" y="3072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marL="0" lvl="0" indent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tr-TR" sz="500" kern="1200"/>
          </a:p>
        </p:txBody>
      </p:sp>
      <p:sp>
        <p:nvSpPr>
          <p:cNvPr id="54" name="Serbest Form: Şekil 53">
            <a:extLst>
              <a:ext uri="{FF2B5EF4-FFF2-40B4-BE49-F238E27FC236}">
                <a16:creationId xmlns="" xmlns:a16="http://schemas.microsoft.com/office/drawing/2014/main" id="{90F3F24C-25FE-4301-97F5-950DF387CC01}"/>
              </a:ext>
            </a:extLst>
          </p:cNvPr>
          <p:cNvSpPr/>
          <p:nvPr/>
        </p:nvSpPr>
        <p:spPr>
          <a:xfrm>
            <a:off x="1414926" y="4590054"/>
            <a:ext cx="6253417" cy="307277"/>
          </a:xfrm>
          <a:custGeom>
            <a:avLst/>
            <a:gdLst>
              <a:gd name="connsiteX0" fmla="*/ 0 w 1668822"/>
              <a:gd name="connsiteY0" fmla="*/ 0 h 307277"/>
              <a:gd name="connsiteX1" fmla="*/ 1668822 w 1668822"/>
              <a:gd name="connsiteY1" fmla="*/ 0 h 307277"/>
              <a:gd name="connsiteX2" fmla="*/ 1668822 w 1668822"/>
              <a:gd name="connsiteY2" fmla="*/ 307277 h 307277"/>
              <a:gd name="connsiteX3" fmla="*/ 0 w 1668822"/>
              <a:gd name="connsiteY3" fmla="*/ 307277 h 307277"/>
              <a:gd name="connsiteX4" fmla="*/ 0 w 1668822"/>
              <a:gd name="connsiteY4" fmla="*/ 0 h 30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8822" h="307277">
                <a:moveTo>
                  <a:pt x="0" y="0"/>
                </a:moveTo>
                <a:lnTo>
                  <a:pt x="1668822" y="0"/>
                </a:lnTo>
                <a:lnTo>
                  <a:pt x="1668822" y="307277"/>
                </a:lnTo>
                <a:lnTo>
                  <a:pt x="0" y="3072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marL="0" lvl="0" indent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tr-TR" sz="500" kern="1200"/>
          </a:p>
        </p:txBody>
      </p:sp>
      <p:sp>
        <p:nvSpPr>
          <p:cNvPr id="56" name="Serbest Form: Şekil 55">
            <a:extLst>
              <a:ext uri="{FF2B5EF4-FFF2-40B4-BE49-F238E27FC236}">
                <a16:creationId xmlns="" xmlns:a16="http://schemas.microsoft.com/office/drawing/2014/main" id="{CC08027C-BAF2-4BB3-BA65-86B834D31F11}"/>
              </a:ext>
            </a:extLst>
          </p:cNvPr>
          <p:cNvSpPr/>
          <p:nvPr/>
        </p:nvSpPr>
        <p:spPr>
          <a:xfrm>
            <a:off x="1414926" y="4897332"/>
            <a:ext cx="6253417" cy="307277"/>
          </a:xfrm>
          <a:custGeom>
            <a:avLst/>
            <a:gdLst>
              <a:gd name="connsiteX0" fmla="*/ 0 w 1668822"/>
              <a:gd name="connsiteY0" fmla="*/ 0 h 307277"/>
              <a:gd name="connsiteX1" fmla="*/ 1668822 w 1668822"/>
              <a:gd name="connsiteY1" fmla="*/ 0 h 307277"/>
              <a:gd name="connsiteX2" fmla="*/ 1668822 w 1668822"/>
              <a:gd name="connsiteY2" fmla="*/ 307277 h 307277"/>
              <a:gd name="connsiteX3" fmla="*/ 0 w 1668822"/>
              <a:gd name="connsiteY3" fmla="*/ 307277 h 307277"/>
              <a:gd name="connsiteX4" fmla="*/ 0 w 1668822"/>
              <a:gd name="connsiteY4" fmla="*/ 0 h 30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8822" h="307277">
                <a:moveTo>
                  <a:pt x="0" y="0"/>
                </a:moveTo>
                <a:lnTo>
                  <a:pt x="1668822" y="0"/>
                </a:lnTo>
                <a:lnTo>
                  <a:pt x="1668822" y="307277"/>
                </a:lnTo>
                <a:lnTo>
                  <a:pt x="0" y="3072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marL="0" lvl="0" indent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tr-TR" sz="500" kern="1200"/>
          </a:p>
        </p:txBody>
      </p:sp>
      <p:sp>
        <p:nvSpPr>
          <p:cNvPr id="58" name="Serbest Form: Şekil 57">
            <a:extLst>
              <a:ext uri="{FF2B5EF4-FFF2-40B4-BE49-F238E27FC236}">
                <a16:creationId xmlns="" xmlns:a16="http://schemas.microsoft.com/office/drawing/2014/main" id="{4FCF6AB8-3A90-4140-9327-C9E165CC780F}"/>
              </a:ext>
            </a:extLst>
          </p:cNvPr>
          <p:cNvSpPr/>
          <p:nvPr/>
        </p:nvSpPr>
        <p:spPr>
          <a:xfrm>
            <a:off x="1414926" y="5204610"/>
            <a:ext cx="6253417" cy="307277"/>
          </a:xfrm>
          <a:custGeom>
            <a:avLst/>
            <a:gdLst>
              <a:gd name="connsiteX0" fmla="*/ 0 w 1668822"/>
              <a:gd name="connsiteY0" fmla="*/ 0 h 307277"/>
              <a:gd name="connsiteX1" fmla="*/ 1668822 w 1668822"/>
              <a:gd name="connsiteY1" fmla="*/ 0 h 307277"/>
              <a:gd name="connsiteX2" fmla="*/ 1668822 w 1668822"/>
              <a:gd name="connsiteY2" fmla="*/ 307277 h 307277"/>
              <a:gd name="connsiteX3" fmla="*/ 0 w 1668822"/>
              <a:gd name="connsiteY3" fmla="*/ 307277 h 307277"/>
              <a:gd name="connsiteX4" fmla="*/ 0 w 1668822"/>
              <a:gd name="connsiteY4" fmla="*/ 0 h 30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8822" h="307277">
                <a:moveTo>
                  <a:pt x="0" y="0"/>
                </a:moveTo>
                <a:lnTo>
                  <a:pt x="1668822" y="0"/>
                </a:lnTo>
                <a:lnTo>
                  <a:pt x="1668822" y="307277"/>
                </a:lnTo>
                <a:lnTo>
                  <a:pt x="0" y="3072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marL="0" lvl="0" indent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tr-TR" sz="500" kern="1200"/>
          </a:p>
        </p:txBody>
      </p:sp>
      <p:sp>
        <p:nvSpPr>
          <p:cNvPr id="60" name="Serbest Form: Şekil 59">
            <a:extLst>
              <a:ext uri="{FF2B5EF4-FFF2-40B4-BE49-F238E27FC236}">
                <a16:creationId xmlns="" xmlns:a16="http://schemas.microsoft.com/office/drawing/2014/main" id="{A4FC6BA2-2757-42AA-B46B-ABC88ABD4972}"/>
              </a:ext>
            </a:extLst>
          </p:cNvPr>
          <p:cNvSpPr/>
          <p:nvPr/>
        </p:nvSpPr>
        <p:spPr>
          <a:xfrm>
            <a:off x="1414926" y="5511888"/>
            <a:ext cx="6253417" cy="307277"/>
          </a:xfrm>
          <a:custGeom>
            <a:avLst/>
            <a:gdLst>
              <a:gd name="connsiteX0" fmla="*/ 0 w 1668822"/>
              <a:gd name="connsiteY0" fmla="*/ 0 h 307277"/>
              <a:gd name="connsiteX1" fmla="*/ 1668822 w 1668822"/>
              <a:gd name="connsiteY1" fmla="*/ 0 h 307277"/>
              <a:gd name="connsiteX2" fmla="*/ 1668822 w 1668822"/>
              <a:gd name="connsiteY2" fmla="*/ 307277 h 307277"/>
              <a:gd name="connsiteX3" fmla="*/ 0 w 1668822"/>
              <a:gd name="connsiteY3" fmla="*/ 307277 h 307277"/>
              <a:gd name="connsiteX4" fmla="*/ 0 w 1668822"/>
              <a:gd name="connsiteY4" fmla="*/ 0 h 30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8822" h="307277">
                <a:moveTo>
                  <a:pt x="0" y="0"/>
                </a:moveTo>
                <a:lnTo>
                  <a:pt x="1668822" y="0"/>
                </a:lnTo>
                <a:lnTo>
                  <a:pt x="1668822" y="307277"/>
                </a:lnTo>
                <a:lnTo>
                  <a:pt x="0" y="3072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marL="0" lvl="0" indent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tr-TR" sz="500" kern="1200"/>
          </a:p>
        </p:txBody>
      </p:sp>
      <p:sp>
        <p:nvSpPr>
          <p:cNvPr id="66" name="Metin kutusu 65">
            <a:extLst>
              <a:ext uri="{FF2B5EF4-FFF2-40B4-BE49-F238E27FC236}">
                <a16:creationId xmlns="" xmlns:a16="http://schemas.microsoft.com/office/drawing/2014/main" id="{320B8E9D-E838-490A-9668-E99A7EE2FA09}"/>
              </a:ext>
            </a:extLst>
          </p:cNvPr>
          <p:cNvSpPr txBox="1"/>
          <p:nvPr/>
        </p:nvSpPr>
        <p:spPr>
          <a:xfrm>
            <a:off x="110509" y="2078256"/>
            <a:ext cx="8642176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Demir-çelik sanayisine dönük sac üretimi ve sacın işlenmesi sonucu her tür sanayi makinaları üretim tesisleri,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Otomotiv ve beyaz eşya üretim tesisleri,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Her çeşit boru üretim tesisleri,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Çelik tank üretim tesisleri,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Otomotiv yedek parçaları üretim tesisleri,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Bölgemizde üretilen tüm gıda ürünlerinin işlenmesine yönelik yatırımlar, soğuk hava depoları    </a:t>
            </a:r>
            <a:r>
              <a:rPr kumimoji="0" lang="tr-TR" sz="13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[</a:t>
            </a:r>
            <a:r>
              <a:rPr kumimoji="0" lang="tr-TR" sz="13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Örneğin; işlenmiş su ürünleri tesisleri, konserve ve kurutulmuş meyve-sebze üretim tesisleri, zeytinyağı ve pamukyağı üretim tesisleri, organik tarım ve seracılık üretim tesisleri gibi yatırımlar</a:t>
            </a:r>
            <a:r>
              <a:rPr kumimoji="0" lang="tr-TR" sz="13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]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Yenilenebilir </a:t>
            </a:r>
            <a:r>
              <a:rPr kumimoji="0" lang="tr-TR" sz="16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enerji </a:t>
            </a:r>
            <a:r>
              <a:rPr kumimoji="0" lang="tr-TR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türleri arasında yer alan Rüzgar ve Güneş Enerjisi yatırımları,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Plastik eşya ve ambalaj malzemesi ve makineleri üretim tesisleri,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Tekstil sektörüne ilişkin çorap üretim, hazır giyim üretim ve tekstil makinaları imalatı tesisleri,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Gemi üretimi ve tersane yatırımları,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Ayrıca hidrolik ve pnömatik cihazların üretimleri gibi yatırım konuları bölgemizdeki talebi karşılamaya yönelik yatırım alternatifleri olarak değerlendirilmektedir.</a:t>
            </a:r>
          </a:p>
        </p:txBody>
      </p:sp>
    </p:spTree>
    <p:extLst>
      <p:ext uri="{BB962C8B-B14F-4D97-AF65-F5344CB8AC3E}">
        <p14:creationId xmlns:p14="http://schemas.microsoft.com/office/powerpoint/2010/main" val="42262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200" b="1" u="sng" dirty="0"/>
              <a:t>Hatay İskenderun’da Yapılacak </a:t>
            </a:r>
            <a:r>
              <a:rPr lang="tr-TR" sz="2200" b="1" u="sng" dirty="0" smtClean="0"/>
              <a:t>Yatırımlarda </a:t>
            </a:r>
            <a:r>
              <a:rPr lang="tr-TR" sz="2200" b="1" u="sng" dirty="0"/>
              <a:t>Sağlanacak Devlet Teşvikleri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dirty="0" smtClean="0"/>
              <a:t>	</a:t>
            </a:r>
            <a:r>
              <a:rPr lang="tr-TR" sz="1600" u="sng" dirty="0" smtClean="0"/>
              <a:t>Bölgesel </a:t>
            </a:r>
            <a:r>
              <a:rPr lang="tr-TR" sz="1600" u="sng" dirty="0"/>
              <a:t>teşvik sınıflandırmasında 6 bölgeye ayrılan ülkemizde Hatay; 4. teşvik bölgesinde yer almaktadır. Hatay’a ilişkin destek </a:t>
            </a:r>
            <a:r>
              <a:rPr lang="tr-TR" sz="1600" u="sng" dirty="0" smtClean="0"/>
              <a:t>unsurları </a:t>
            </a:r>
            <a:r>
              <a:rPr lang="tr-TR" sz="1600" u="sng" dirty="0"/>
              <a:t>ve uygulamaları aşağıdaki </a:t>
            </a:r>
            <a:r>
              <a:rPr lang="tr-TR" sz="1600" u="sng" dirty="0" smtClean="0"/>
              <a:t>gibidir</a:t>
            </a:r>
            <a:r>
              <a:rPr lang="tr-TR" sz="1600" dirty="0" smtClean="0"/>
              <a:t>.</a:t>
            </a:r>
          </a:p>
          <a:p>
            <a:pPr marL="0" indent="0" algn="just">
              <a:buNone/>
            </a:pPr>
            <a:r>
              <a:rPr lang="tr-TR" sz="1600" dirty="0"/>
              <a:t>	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7105" y="44451"/>
            <a:ext cx="719390" cy="719390"/>
          </a:xfrm>
          <a:prstGeom prst="rect">
            <a:avLst/>
          </a:prstGeom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942071"/>
              </p:ext>
            </p:extLst>
          </p:nvPr>
        </p:nvGraphicFramePr>
        <p:xfrm>
          <a:off x="1979712" y="2348880"/>
          <a:ext cx="5040560" cy="27363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0513"/>
                <a:gridCol w="2430047"/>
              </a:tblGrid>
              <a:tr h="289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300" u="none" dirty="0">
                          <a:effectLst/>
                        </a:rPr>
                        <a:t>Destek Unsurları   </a:t>
                      </a:r>
                      <a:endParaRPr lang="tr-TR" sz="1000" u="none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300" u="none" dirty="0" smtClean="0">
                          <a:effectLst/>
                        </a:rPr>
                        <a:t>Hatay Geneli </a:t>
                      </a:r>
                      <a:r>
                        <a:rPr lang="tr-TR" sz="1300" u="none" dirty="0">
                          <a:effectLst/>
                        </a:rPr>
                        <a:t>(4.Bölge)</a:t>
                      </a:r>
                      <a:endParaRPr lang="tr-TR" sz="1000" u="none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89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200" u="sng" dirty="0">
                          <a:effectLst/>
                        </a:rPr>
                        <a:t>KDV İstisnası</a:t>
                      </a:r>
                      <a:endParaRPr lang="tr-TR" sz="1000" u="sng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200" u="sng" dirty="0">
                          <a:effectLst/>
                        </a:rPr>
                        <a:t>Var</a:t>
                      </a:r>
                      <a:endParaRPr lang="tr-TR" sz="1000" u="sng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89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200" u="sng" dirty="0">
                          <a:effectLst/>
                        </a:rPr>
                        <a:t>Gümrük Vergisi Muafiyeti</a:t>
                      </a:r>
                      <a:endParaRPr lang="tr-TR" sz="1000" u="sng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200" u="sng">
                          <a:effectLst/>
                        </a:rPr>
                        <a:t>Var</a:t>
                      </a:r>
                      <a:endParaRPr lang="tr-TR" sz="1000" u="sng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89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200" u="sng" dirty="0">
                          <a:effectLst/>
                        </a:rPr>
                        <a:t>Vergi İndirimi Yatırıma Katkı Oranı </a:t>
                      </a:r>
                      <a:endParaRPr lang="tr-TR" sz="1000" u="sng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200" u="sng" dirty="0">
                          <a:effectLst/>
                        </a:rPr>
                        <a:t>30%</a:t>
                      </a:r>
                      <a:endParaRPr lang="tr-TR" sz="1000" u="sng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89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200" u="sng" dirty="0">
                          <a:effectLst/>
                        </a:rPr>
                        <a:t>Vergi İndirim Oranı</a:t>
                      </a:r>
                      <a:endParaRPr lang="tr-TR" sz="1000" u="sng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200" u="sng" dirty="0">
                          <a:effectLst/>
                        </a:rPr>
                        <a:t>70%</a:t>
                      </a:r>
                      <a:endParaRPr lang="tr-TR" sz="1000" u="sng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50107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200" u="sng" dirty="0">
                          <a:effectLst/>
                        </a:rPr>
                        <a:t>Sigorta Primi İşveren Hissesi Destek Süresi</a:t>
                      </a:r>
                      <a:endParaRPr lang="tr-TR" sz="1000" u="sng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200" u="sng" dirty="0">
                          <a:effectLst/>
                        </a:rPr>
                        <a:t>6 yıl</a:t>
                      </a:r>
                      <a:endParaRPr lang="tr-TR" sz="1000" u="sng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89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200" u="sng" dirty="0">
                          <a:effectLst/>
                        </a:rPr>
                        <a:t>Yatırım Yeri Tahsisi</a:t>
                      </a:r>
                      <a:endParaRPr lang="tr-TR" sz="1000" u="sng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200" u="sng" dirty="0">
                          <a:effectLst/>
                        </a:rPr>
                        <a:t>Var</a:t>
                      </a:r>
                      <a:endParaRPr lang="tr-TR" sz="1000" u="sng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501233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200" u="sng" dirty="0">
                          <a:effectLst/>
                        </a:rPr>
                        <a:t>Faiz Desteği</a:t>
                      </a:r>
                      <a:endParaRPr lang="tr-TR" sz="1000" u="sng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200" u="sng" dirty="0">
                          <a:effectLst/>
                        </a:rPr>
                        <a:t>TL; 4 puan,  Döviz; 1 puan,  </a:t>
                      </a:r>
                      <a:endParaRPr lang="tr-TR" sz="1000" u="sng" dirty="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200" u="sng" dirty="0">
                          <a:effectLst/>
                        </a:rPr>
                        <a:t>Azami 600 Bin TL </a:t>
                      </a:r>
                      <a:endParaRPr lang="tr-TR" sz="1000" u="sng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8" name="Dikdörtgen 7"/>
          <p:cNvSpPr/>
          <p:nvPr/>
        </p:nvSpPr>
        <p:spPr>
          <a:xfrm>
            <a:off x="611560" y="5317927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smtClean="0"/>
              <a:t>	</a:t>
            </a:r>
          </a:p>
          <a:p>
            <a:r>
              <a:rPr lang="tr-TR" sz="1600" dirty="0"/>
              <a:t>	</a:t>
            </a:r>
            <a:r>
              <a:rPr lang="tr-TR" sz="1600" u="sng" dirty="0" smtClean="0"/>
              <a:t>2020 </a:t>
            </a:r>
            <a:r>
              <a:rPr lang="tr-TR" sz="1600" u="sng" dirty="0"/>
              <a:t>yılı itibariyle Hatay’ın ilçeleri olan Arsuz, Altınözü, Reyhanlı, Hassa, Yayladağı ve Kumlu 5. Teşvik bölgesi kapsamına </a:t>
            </a:r>
            <a:r>
              <a:rPr lang="tr-TR" sz="1600" u="sng" dirty="0" smtClean="0"/>
              <a:t>alınmıştır.</a:t>
            </a:r>
            <a:endParaRPr lang="tr-TR" sz="1600" u="sng" dirty="0"/>
          </a:p>
        </p:txBody>
      </p:sp>
    </p:spTree>
    <p:extLst>
      <p:ext uri="{BB962C8B-B14F-4D97-AF65-F5344CB8AC3E}">
        <p14:creationId xmlns:p14="http://schemas.microsoft.com/office/powerpoint/2010/main" val="59064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200" b="1" u="sng" dirty="0" smtClean="0"/>
              <a:t>Hatay ile Türk Cumhuriyetleri Arasındaki Dış Ticaret İlişkisi</a:t>
            </a:r>
            <a:endParaRPr lang="tr-TR" sz="2200" b="1" u="sng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8781501"/>
              </p:ext>
            </p:extLst>
          </p:nvPr>
        </p:nvGraphicFramePr>
        <p:xfrm>
          <a:off x="2627784" y="2780928"/>
          <a:ext cx="4104456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511"/>
                <a:gridCol w="1393004"/>
                <a:gridCol w="1305941"/>
              </a:tblGrid>
              <a:tr h="281831">
                <a:tc>
                  <a:txBody>
                    <a:bodyPr/>
                    <a:lstStyle/>
                    <a:p>
                      <a:pPr algn="ctr"/>
                      <a:r>
                        <a:rPr lang="tr-TR" sz="1300" dirty="0" smtClean="0"/>
                        <a:t>Ülke Adı</a:t>
                      </a:r>
                      <a:endParaRPr lang="tr-T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300" dirty="0" smtClean="0"/>
                        <a:t>İhracat ($)</a:t>
                      </a:r>
                      <a:endParaRPr lang="tr-T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300" dirty="0" smtClean="0"/>
                        <a:t>İthalat($)</a:t>
                      </a:r>
                      <a:endParaRPr lang="tr-TR" sz="1300" dirty="0"/>
                    </a:p>
                  </a:txBody>
                  <a:tcPr/>
                </a:tc>
              </a:tr>
              <a:tr h="281831">
                <a:tc>
                  <a:txBody>
                    <a:bodyPr/>
                    <a:lstStyle/>
                    <a:p>
                      <a:pPr algn="ctr"/>
                      <a:r>
                        <a:rPr lang="tr-TR" sz="1300" u="sng" dirty="0" smtClean="0"/>
                        <a:t>Azerbaycan</a:t>
                      </a:r>
                      <a:endParaRPr lang="tr-TR" sz="13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300" u="sng" dirty="0" smtClean="0"/>
                        <a:t>8.1</a:t>
                      </a:r>
                      <a:r>
                        <a:rPr lang="tr-TR" sz="1300" u="sng" baseline="0" dirty="0" smtClean="0"/>
                        <a:t> milyon dolar</a:t>
                      </a:r>
                      <a:endParaRPr lang="tr-TR" sz="13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300" u="sng" dirty="0" smtClean="0"/>
                        <a:t>8.3</a:t>
                      </a:r>
                      <a:r>
                        <a:rPr lang="tr-TR" sz="1300" u="sng" baseline="0" dirty="0" smtClean="0"/>
                        <a:t> milyon dolar</a:t>
                      </a:r>
                      <a:endParaRPr lang="tr-TR" sz="1300" u="sng" dirty="0"/>
                    </a:p>
                  </a:txBody>
                  <a:tcPr/>
                </a:tc>
              </a:tr>
              <a:tr h="281831">
                <a:tc>
                  <a:txBody>
                    <a:bodyPr/>
                    <a:lstStyle/>
                    <a:p>
                      <a:pPr algn="ctr"/>
                      <a:r>
                        <a:rPr lang="tr-TR" sz="1300" u="sng" dirty="0" smtClean="0"/>
                        <a:t>Kazakistan</a:t>
                      </a:r>
                      <a:endParaRPr lang="tr-TR" sz="13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300" u="sng" dirty="0" smtClean="0"/>
                        <a:t>3.8</a:t>
                      </a:r>
                      <a:r>
                        <a:rPr lang="tr-TR" sz="1300" u="sng" baseline="0" dirty="0" smtClean="0"/>
                        <a:t> milyon dolar</a:t>
                      </a:r>
                      <a:endParaRPr lang="tr-TR" sz="13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300" u="sng" dirty="0" smtClean="0"/>
                        <a:t>303</a:t>
                      </a:r>
                      <a:r>
                        <a:rPr lang="tr-TR" sz="1300" u="sng" baseline="0" dirty="0" smtClean="0"/>
                        <a:t> bin dolar</a:t>
                      </a:r>
                      <a:endParaRPr lang="tr-TR" sz="1300" u="sng" dirty="0"/>
                    </a:p>
                  </a:txBody>
                  <a:tcPr/>
                </a:tc>
              </a:tr>
              <a:tr h="281831">
                <a:tc>
                  <a:txBody>
                    <a:bodyPr/>
                    <a:lstStyle/>
                    <a:p>
                      <a:pPr algn="ctr"/>
                      <a:r>
                        <a:rPr lang="tr-TR" sz="1300" u="sng" dirty="0" smtClean="0"/>
                        <a:t>Türkmenistan</a:t>
                      </a:r>
                      <a:endParaRPr lang="tr-TR" sz="13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300" u="sng" dirty="0" smtClean="0"/>
                        <a:t>792</a:t>
                      </a:r>
                      <a:r>
                        <a:rPr lang="tr-TR" sz="1300" u="sng" baseline="0" dirty="0" smtClean="0"/>
                        <a:t> bin dolar</a:t>
                      </a:r>
                      <a:endParaRPr lang="tr-TR" sz="13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300" u="sng" dirty="0" smtClean="0"/>
                        <a:t>695</a:t>
                      </a:r>
                      <a:r>
                        <a:rPr lang="tr-TR" sz="1300" u="sng" baseline="0" dirty="0" smtClean="0"/>
                        <a:t> bin dolar</a:t>
                      </a:r>
                      <a:endParaRPr lang="tr-TR" sz="1300" u="sng" dirty="0"/>
                    </a:p>
                  </a:txBody>
                  <a:tcPr/>
                </a:tc>
              </a:tr>
              <a:tr h="281831">
                <a:tc>
                  <a:txBody>
                    <a:bodyPr/>
                    <a:lstStyle/>
                    <a:p>
                      <a:pPr algn="ctr"/>
                      <a:r>
                        <a:rPr lang="tr-TR" sz="1300" u="sng" dirty="0" smtClean="0"/>
                        <a:t>Özbekistan</a:t>
                      </a:r>
                      <a:endParaRPr lang="tr-TR" sz="13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300" u="sng" dirty="0" smtClean="0"/>
                        <a:t>1.7</a:t>
                      </a:r>
                      <a:r>
                        <a:rPr lang="tr-TR" sz="1300" u="sng" baseline="0" dirty="0" smtClean="0"/>
                        <a:t> milyon dolar</a:t>
                      </a:r>
                      <a:endParaRPr lang="tr-TR" sz="13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300" u="sng" dirty="0" smtClean="0"/>
                        <a:t>10</a:t>
                      </a:r>
                      <a:r>
                        <a:rPr lang="tr-TR" sz="1300" u="sng" baseline="0" dirty="0" smtClean="0"/>
                        <a:t> milyon dolar</a:t>
                      </a:r>
                      <a:endParaRPr lang="tr-TR" sz="1300" u="sng" dirty="0"/>
                    </a:p>
                  </a:txBody>
                  <a:tcPr/>
                </a:tc>
              </a:tr>
              <a:tr h="281831">
                <a:tc>
                  <a:txBody>
                    <a:bodyPr/>
                    <a:lstStyle/>
                    <a:p>
                      <a:pPr algn="ctr"/>
                      <a:r>
                        <a:rPr lang="tr-TR" sz="1300" u="sng" dirty="0" smtClean="0"/>
                        <a:t>Kırgızistan</a:t>
                      </a:r>
                      <a:endParaRPr lang="tr-TR" sz="13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300" u="sng" dirty="0" smtClean="0"/>
                        <a:t>129</a:t>
                      </a:r>
                      <a:r>
                        <a:rPr lang="tr-TR" sz="1300" u="sng" baseline="0" dirty="0" smtClean="0"/>
                        <a:t> bin dolar</a:t>
                      </a:r>
                      <a:endParaRPr lang="tr-TR" sz="13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300" u="sng" dirty="0" smtClean="0"/>
                        <a:t>-</a:t>
                      </a:r>
                      <a:endParaRPr lang="tr-TR" sz="1300" u="sng" dirty="0"/>
                    </a:p>
                  </a:txBody>
                  <a:tcPr/>
                </a:tc>
              </a:tr>
              <a:tr h="281831">
                <a:tc>
                  <a:txBody>
                    <a:bodyPr/>
                    <a:lstStyle/>
                    <a:p>
                      <a:pPr algn="ctr"/>
                      <a:r>
                        <a:rPr lang="tr-TR" sz="1300" b="1" dirty="0" smtClean="0">
                          <a:solidFill>
                            <a:schemeClr val="bg1"/>
                          </a:solidFill>
                        </a:rPr>
                        <a:t>Toplam</a:t>
                      </a:r>
                      <a:endParaRPr lang="tr-TR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300" b="1" dirty="0" smtClean="0">
                          <a:solidFill>
                            <a:schemeClr val="bg1"/>
                          </a:solidFill>
                        </a:rPr>
                        <a:t>14.727.825</a:t>
                      </a:r>
                      <a:endParaRPr lang="tr-TR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300" b="1" dirty="0" smtClean="0">
                          <a:solidFill>
                            <a:schemeClr val="bg1"/>
                          </a:solidFill>
                        </a:rPr>
                        <a:t>19.349.944</a:t>
                      </a:r>
                      <a:endParaRPr lang="tr-TR" sz="13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18</a:t>
            </a:fld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4610" y="44451"/>
            <a:ext cx="719390" cy="719390"/>
          </a:xfrm>
          <a:prstGeom prst="rect">
            <a:avLst/>
          </a:prstGeom>
        </p:spPr>
      </p:pic>
      <p:sp>
        <p:nvSpPr>
          <p:cNvPr id="8" name="Serbest Form: Şekil 8">
            <a:extLst>
              <a:ext uri="{FF2B5EF4-FFF2-40B4-BE49-F238E27FC236}">
                <a16:creationId xmlns="" xmlns:a16="http://schemas.microsoft.com/office/drawing/2014/main" id="{EEC9268A-41F8-42A8-BA1B-3B003A53B08D}"/>
              </a:ext>
            </a:extLst>
          </p:cNvPr>
          <p:cNvSpPr/>
          <p:nvPr/>
        </p:nvSpPr>
        <p:spPr>
          <a:xfrm>
            <a:off x="518688" y="1417638"/>
            <a:ext cx="8106623" cy="110441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Türkiye</a:t>
            </a:r>
            <a:r>
              <a:rPr kumimoji="0" lang="tr-TR" sz="16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İstatistik Kurumu Özel Ticaret Sistemi verilerine göre; </a:t>
            </a:r>
            <a:r>
              <a:rPr kumimoji="0" lang="tr-TR" sz="1600" b="0" i="0" u="sng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2020 yılında Hatay’dan Türk Cumhuriyetlerine 14.7 milyon dolar ihracat yapılırken, yılın aynı döneminde 19.3 milyon dolar ithalat gerçekleştirilmiştir.</a:t>
            </a:r>
            <a:endParaRPr kumimoji="0" lang="tr-TR" sz="16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erbest Form: Şekil 8">
            <a:extLst>
              <a:ext uri="{FF2B5EF4-FFF2-40B4-BE49-F238E27FC236}">
                <a16:creationId xmlns="" xmlns:a16="http://schemas.microsoft.com/office/drawing/2014/main" id="{EEC9268A-41F8-42A8-BA1B-3B003A53B08D}"/>
              </a:ext>
            </a:extLst>
          </p:cNvPr>
          <p:cNvSpPr/>
          <p:nvPr/>
        </p:nvSpPr>
        <p:spPr>
          <a:xfrm>
            <a:off x="518687" y="5252194"/>
            <a:ext cx="8106623" cy="110441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Türk</a:t>
            </a:r>
            <a:r>
              <a:rPr kumimoji="0" lang="tr-TR" sz="1600" b="0" i="0" u="sng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Cumhuriyetlerine bölgemizden daha çok yağlı tohum ve meyveler, yenilen sert kabuklu meyveler, filtre ve çelik boru gibi demir çelikten eşya, </a:t>
            </a:r>
            <a:r>
              <a:rPr lang="tr-TR" sz="1600" u="sng" dirty="0" smtClean="0">
                <a:solidFill>
                  <a:prstClr val="white"/>
                </a:solidFill>
                <a:latin typeface="Calibri"/>
              </a:rPr>
              <a:t>kazanlar, makinalar ve mekanik cihazlar</a:t>
            </a:r>
            <a:r>
              <a:rPr kumimoji="0" lang="tr-TR" sz="1600" b="0" i="0" u="sng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ihraç edilmekte; mineral yakıtlar ve yağlar, hayvansal ve bitkisel katı ve sıvı yağlar, gübre, demir ve çelik ithal edilmektedir.</a:t>
            </a:r>
            <a:endParaRPr kumimoji="0" lang="tr-TR" sz="16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420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tr-TR" sz="5000" b="1" u="sng" dirty="0">
                <a:solidFill>
                  <a:schemeClr val="accent1">
                    <a:lumMod val="50000"/>
                  </a:schemeClr>
                </a:solidFill>
              </a:rPr>
              <a:t>Teşekkürler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68616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endParaRPr lang="tr-TR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tr-TR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tr-TR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tr-TR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tr-TR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tr-TR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tr-TR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tr-TR" sz="2200" b="1" dirty="0">
                <a:solidFill>
                  <a:schemeClr val="accent1">
                    <a:lumMod val="50000"/>
                  </a:schemeClr>
                </a:solidFill>
              </a:rPr>
              <a:t>Yararlanılan Kaynaklar</a:t>
            </a:r>
          </a:p>
          <a:p>
            <a:pPr algn="ctr">
              <a:buNone/>
            </a:pPr>
            <a:r>
              <a:rPr lang="tr-TR" sz="2200" dirty="0">
                <a:solidFill>
                  <a:schemeClr val="accent1">
                    <a:lumMod val="50000"/>
                  </a:schemeClr>
                </a:solidFill>
              </a:rPr>
              <a:t>T.C. Ticaret Bakanlığı </a:t>
            </a:r>
          </a:p>
          <a:p>
            <a:pPr algn="ctr">
              <a:buNone/>
            </a:pPr>
            <a:r>
              <a:rPr lang="tr-TR" sz="2200" dirty="0">
                <a:solidFill>
                  <a:schemeClr val="accent1">
                    <a:lumMod val="50000"/>
                  </a:schemeClr>
                </a:solidFill>
              </a:rPr>
              <a:t>Türkiye İstatistik Kurumu </a:t>
            </a:r>
          </a:p>
          <a:p>
            <a:pPr algn="ctr">
              <a:buNone/>
            </a:pPr>
            <a:r>
              <a:rPr lang="tr-TR" sz="2200" dirty="0">
                <a:solidFill>
                  <a:schemeClr val="accent1">
                    <a:lumMod val="50000"/>
                  </a:schemeClr>
                </a:solidFill>
              </a:rPr>
              <a:t>T.C. Cumhurbaşkanlığı Yatırım Ofisi</a:t>
            </a:r>
          </a:p>
          <a:p>
            <a:pPr algn="ctr">
              <a:buNone/>
            </a:pPr>
            <a:r>
              <a:rPr lang="tr-TR" sz="2200" dirty="0">
                <a:solidFill>
                  <a:schemeClr val="accent1">
                    <a:lumMod val="50000"/>
                  </a:schemeClr>
                </a:solidFill>
              </a:rPr>
              <a:t>T.C. Hatay Valiliği</a:t>
            </a:r>
          </a:p>
          <a:p>
            <a:pPr algn="ctr">
              <a:buNone/>
            </a:pPr>
            <a:r>
              <a:rPr lang="tr-TR" sz="2200" dirty="0">
                <a:solidFill>
                  <a:schemeClr val="accent1">
                    <a:lumMod val="50000"/>
                  </a:schemeClr>
                </a:solidFill>
              </a:rPr>
              <a:t>Çelik Üreticileri Derneği</a:t>
            </a:r>
          </a:p>
          <a:p>
            <a:pPr algn="ctr">
              <a:buNone/>
            </a:pPr>
            <a:r>
              <a:rPr lang="tr-TR" sz="2200" dirty="0">
                <a:solidFill>
                  <a:schemeClr val="accent1">
                    <a:lumMod val="50000"/>
                  </a:schemeClr>
                </a:solidFill>
              </a:rPr>
              <a:t>Çelik İhracatçıları Birliği</a:t>
            </a:r>
          </a:p>
          <a:p>
            <a:pPr algn="ctr">
              <a:buNone/>
            </a:pPr>
            <a:r>
              <a:rPr lang="tr-TR" sz="2200" dirty="0">
                <a:solidFill>
                  <a:schemeClr val="accent1">
                    <a:lumMod val="50000"/>
                  </a:schemeClr>
                </a:solidFill>
              </a:rPr>
              <a:t>Türkiye İhracatçılar Meclisi</a:t>
            </a:r>
          </a:p>
          <a:p>
            <a:pPr algn="ctr">
              <a:buNone/>
            </a:pPr>
            <a:r>
              <a:rPr lang="tr-TR" sz="2200" dirty="0">
                <a:solidFill>
                  <a:schemeClr val="accent1">
                    <a:lumMod val="50000"/>
                  </a:schemeClr>
                </a:solidFill>
              </a:rPr>
              <a:t>İskenderun Kaymakamlığı</a:t>
            </a:r>
          </a:p>
          <a:p>
            <a:pPr algn="ctr">
              <a:buNone/>
            </a:pPr>
            <a:r>
              <a:rPr lang="tr-TR" sz="2200" dirty="0">
                <a:solidFill>
                  <a:schemeClr val="accent1">
                    <a:lumMod val="50000"/>
                  </a:schemeClr>
                </a:solidFill>
              </a:rPr>
              <a:t>Doğu Akdeniz Kalkınma Ajansı</a:t>
            </a:r>
          </a:p>
          <a:p>
            <a:pPr algn="ctr">
              <a:buNone/>
            </a:pPr>
            <a:r>
              <a:rPr lang="tr-TR" sz="2200" dirty="0">
                <a:solidFill>
                  <a:schemeClr val="accent1">
                    <a:lumMod val="50000"/>
                  </a:schemeClr>
                </a:solidFill>
              </a:rPr>
              <a:t>İskenderun Ticaret ve Sanayi Odası</a:t>
            </a:r>
          </a:p>
          <a:p>
            <a:pPr algn="ctr">
              <a:buNone/>
            </a:pPr>
            <a:endParaRPr lang="tr-TR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tr-TR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tr-TR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tr-TR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tr-TR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tr-TR" sz="3600" b="1" dirty="0">
                <a:solidFill>
                  <a:schemeClr val="accent1">
                    <a:lumMod val="50000"/>
                  </a:schemeClr>
                </a:solidFill>
              </a:rPr>
              <a:t>Levent Hakkı YILMAZ</a:t>
            </a:r>
          </a:p>
          <a:p>
            <a:pPr algn="ctr">
              <a:buNone/>
            </a:pPr>
            <a:r>
              <a:rPr lang="tr-TR" sz="3600" b="1" dirty="0">
                <a:solidFill>
                  <a:schemeClr val="accent1">
                    <a:lumMod val="50000"/>
                  </a:schemeClr>
                </a:solidFill>
              </a:rPr>
              <a:t>İskenderun Ticaret ve Sanayi Odası</a:t>
            </a:r>
          </a:p>
          <a:p>
            <a:pPr algn="ctr">
              <a:buNone/>
            </a:pPr>
            <a:r>
              <a:rPr lang="tr-TR" sz="3600" b="1" dirty="0">
                <a:solidFill>
                  <a:schemeClr val="accent1">
                    <a:lumMod val="50000"/>
                  </a:schemeClr>
                </a:solidFill>
              </a:rPr>
              <a:t>Yönetim Kurulu Başkanı</a:t>
            </a:r>
          </a:p>
          <a:p>
            <a:pPr algn="ctr">
              <a:buNone/>
            </a:pPr>
            <a:endParaRPr lang="tr-TR" sz="2500" dirty="0"/>
          </a:p>
          <a:p>
            <a:pPr algn="ctr">
              <a:buNone/>
            </a:pPr>
            <a:endParaRPr lang="tr-TR" sz="2500" dirty="0"/>
          </a:p>
          <a:p>
            <a:pPr algn="ctr">
              <a:buNone/>
            </a:pPr>
            <a:endParaRPr lang="tr-TR" sz="1200" dirty="0"/>
          </a:p>
          <a:p>
            <a:pPr algn="ctr">
              <a:buNone/>
            </a:pPr>
            <a:endParaRPr lang="tr-TR" sz="1200" dirty="0"/>
          </a:p>
          <a:p>
            <a:pPr algn="ctr">
              <a:buNone/>
            </a:pPr>
            <a:endParaRPr lang="tr-TR" sz="1200" dirty="0"/>
          </a:p>
          <a:p>
            <a:pPr algn="ctr">
              <a:buNone/>
            </a:pPr>
            <a:endParaRPr lang="tr-TR" sz="1200" dirty="0"/>
          </a:p>
          <a:p>
            <a:pPr algn="ctr">
              <a:buNone/>
            </a:pPr>
            <a:endParaRPr lang="tr-TR" sz="1200" dirty="0"/>
          </a:p>
          <a:p>
            <a:pPr algn="ctr">
              <a:buNone/>
            </a:pPr>
            <a:endParaRPr lang="tr-TR" sz="1200" dirty="0"/>
          </a:p>
          <a:p>
            <a:pPr algn="ctr">
              <a:buNone/>
            </a:pPr>
            <a:endParaRPr lang="tr-TR" sz="1200" dirty="0"/>
          </a:p>
          <a:p>
            <a:pPr algn="ctr">
              <a:buNone/>
            </a:pPr>
            <a:endParaRPr lang="tr-TR" sz="1200" dirty="0"/>
          </a:p>
          <a:p>
            <a:pPr algn="ctr">
              <a:buNone/>
            </a:pPr>
            <a:endParaRPr lang="tr-TR" sz="1200" dirty="0"/>
          </a:p>
          <a:p>
            <a:pPr algn="ctr">
              <a:buNone/>
            </a:pPr>
            <a:endParaRPr lang="tr-TR" sz="1200" dirty="0"/>
          </a:p>
          <a:p>
            <a:pPr algn="ctr">
              <a:buNone/>
            </a:pPr>
            <a:endParaRPr lang="tr-TR" sz="1200" dirty="0"/>
          </a:p>
          <a:p>
            <a:pPr algn="ctr">
              <a:buNone/>
            </a:pPr>
            <a:endParaRPr lang="tr-TR" b="1" dirty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19</a:t>
            </a:fld>
            <a:endParaRPr lang="tr-TR"/>
          </a:p>
        </p:txBody>
      </p:sp>
      <p:pic>
        <p:nvPicPr>
          <p:cNvPr id="6" name="Picture 3" descr="C:\Users\Burcu\Desktop\Resi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1688" y="0"/>
            <a:ext cx="7223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74665" y="-175860"/>
            <a:ext cx="8229600" cy="868346"/>
          </a:xfrm>
        </p:spPr>
        <p:txBody>
          <a:bodyPr>
            <a:normAutofit/>
          </a:bodyPr>
          <a:lstStyle/>
          <a:p>
            <a:r>
              <a:rPr lang="tr-TR" sz="2400" b="1" u="sng" dirty="0"/>
              <a:t>İskenderun Ticaret ve Sanayi Odası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010400" y="6573543"/>
            <a:ext cx="2133600" cy="284457"/>
          </a:xfrm>
        </p:spPr>
        <p:txBody>
          <a:bodyPr anchor="ctr"/>
          <a:lstStyle/>
          <a:p>
            <a:fld id="{B1DEFA8C-F947-479F-BE07-76B6B3F80BF1}" type="slidenum">
              <a:rPr lang="tr-TR" sz="1000" smtClean="0"/>
              <a:pPr/>
              <a:t>2</a:t>
            </a:fld>
            <a:endParaRPr lang="tr-TR" sz="1000" dirty="0"/>
          </a:p>
        </p:txBody>
      </p:sp>
      <p:pic>
        <p:nvPicPr>
          <p:cNvPr id="7" name="Picture 3" descr="C:\Users\Burcu\Desktop\Resi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1688" y="78598"/>
            <a:ext cx="7223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erbest Form: Şekil 7">
            <a:extLst>
              <a:ext uri="{FF2B5EF4-FFF2-40B4-BE49-F238E27FC236}">
                <a16:creationId xmlns="" xmlns:a16="http://schemas.microsoft.com/office/drawing/2014/main" id="{7C3C58F0-013B-429D-9EC1-9181E4A92D9C}"/>
              </a:ext>
            </a:extLst>
          </p:cNvPr>
          <p:cNvSpPr/>
          <p:nvPr/>
        </p:nvSpPr>
        <p:spPr>
          <a:xfrm>
            <a:off x="328398" y="1774792"/>
            <a:ext cx="8487203" cy="989416"/>
          </a:xfrm>
          <a:custGeom>
            <a:avLst/>
            <a:gdLst>
              <a:gd name="connsiteX0" fmla="*/ 0 w 6096000"/>
              <a:gd name="connsiteY0" fmla="*/ 127000 h 1269999"/>
              <a:gd name="connsiteX1" fmla="*/ 127000 w 6096000"/>
              <a:gd name="connsiteY1" fmla="*/ 0 h 1269999"/>
              <a:gd name="connsiteX2" fmla="*/ 5969000 w 6096000"/>
              <a:gd name="connsiteY2" fmla="*/ 0 h 1269999"/>
              <a:gd name="connsiteX3" fmla="*/ 6096000 w 6096000"/>
              <a:gd name="connsiteY3" fmla="*/ 127000 h 1269999"/>
              <a:gd name="connsiteX4" fmla="*/ 6096000 w 6096000"/>
              <a:gd name="connsiteY4" fmla="*/ 1142999 h 1269999"/>
              <a:gd name="connsiteX5" fmla="*/ 5969000 w 6096000"/>
              <a:gd name="connsiteY5" fmla="*/ 1269999 h 1269999"/>
              <a:gd name="connsiteX6" fmla="*/ 127000 w 6096000"/>
              <a:gd name="connsiteY6" fmla="*/ 1269999 h 1269999"/>
              <a:gd name="connsiteX7" fmla="*/ 0 w 6096000"/>
              <a:gd name="connsiteY7" fmla="*/ 1142999 h 1269999"/>
              <a:gd name="connsiteX8" fmla="*/ 0 w 6096000"/>
              <a:gd name="connsiteY8" fmla="*/ 127000 h 126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1269999">
                <a:moveTo>
                  <a:pt x="0" y="127000"/>
                </a:moveTo>
                <a:cubicBezTo>
                  <a:pt x="0" y="56860"/>
                  <a:pt x="56860" y="0"/>
                  <a:pt x="127000" y="0"/>
                </a:cubicBezTo>
                <a:lnTo>
                  <a:pt x="5969000" y="0"/>
                </a:lnTo>
                <a:cubicBezTo>
                  <a:pt x="6039140" y="0"/>
                  <a:pt x="6096000" y="56860"/>
                  <a:pt x="6096000" y="127000"/>
                </a:cubicBezTo>
                <a:lnTo>
                  <a:pt x="6096000" y="1142999"/>
                </a:lnTo>
                <a:cubicBezTo>
                  <a:pt x="6096000" y="1213139"/>
                  <a:pt x="6039140" y="1269999"/>
                  <a:pt x="5969000" y="1269999"/>
                </a:cubicBezTo>
                <a:lnTo>
                  <a:pt x="127000" y="1269999"/>
                </a:lnTo>
                <a:cubicBezTo>
                  <a:pt x="56860" y="1269999"/>
                  <a:pt x="0" y="1213139"/>
                  <a:pt x="0" y="1142999"/>
                </a:cubicBezTo>
                <a:lnTo>
                  <a:pt x="0" y="1270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37640" tIns="91440" rIns="91440" bIns="91440" numCol="1" spcCol="1270" anchor="ctr" anchorCtr="0">
            <a:noAutofit/>
          </a:bodyPr>
          <a:lstStyle/>
          <a:p>
            <a:r>
              <a:rPr lang="tr-TR" sz="1400" u="sng" dirty="0"/>
              <a:t>Odamızın ticari faaliyetini devam ettiren yaklaşık 6.700 civarında üyesi bulunmaktadır.</a:t>
            </a:r>
          </a:p>
        </p:txBody>
      </p:sp>
      <p:sp>
        <p:nvSpPr>
          <p:cNvPr id="9" name="Dikdörtgen: Köşeleri Yuvarlatılmış 8">
            <a:extLst>
              <a:ext uri="{FF2B5EF4-FFF2-40B4-BE49-F238E27FC236}">
                <a16:creationId xmlns="" xmlns:a16="http://schemas.microsoft.com/office/drawing/2014/main" id="{A765FD3B-4F3A-41EE-88EF-96D7735AFE84}"/>
              </a:ext>
            </a:extLst>
          </p:cNvPr>
          <p:cNvSpPr/>
          <p:nvPr/>
        </p:nvSpPr>
        <p:spPr>
          <a:xfrm>
            <a:off x="455397" y="1901790"/>
            <a:ext cx="1015389" cy="791533"/>
          </a:xfrm>
          <a:prstGeom prst="roundRect">
            <a:avLst>
              <a:gd name="adj" fmla="val 10000"/>
            </a:avLst>
          </a:prstGeom>
          <a:solidFill>
            <a:srgbClr val="0E387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tr-TR" sz="1400" dirty="0"/>
              <a:t>Üye sayısı</a:t>
            </a:r>
          </a:p>
        </p:txBody>
      </p:sp>
      <p:sp>
        <p:nvSpPr>
          <p:cNvPr id="10" name="Serbest Form: Şekil 9">
            <a:extLst>
              <a:ext uri="{FF2B5EF4-FFF2-40B4-BE49-F238E27FC236}">
                <a16:creationId xmlns="" xmlns:a16="http://schemas.microsoft.com/office/drawing/2014/main" id="{10A90845-5522-4CED-8485-C20BCBF4B4D0}"/>
              </a:ext>
            </a:extLst>
          </p:cNvPr>
          <p:cNvSpPr/>
          <p:nvPr/>
        </p:nvSpPr>
        <p:spPr>
          <a:xfrm>
            <a:off x="328398" y="2891206"/>
            <a:ext cx="8487203" cy="989416"/>
          </a:xfrm>
          <a:custGeom>
            <a:avLst/>
            <a:gdLst>
              <a:gd name="connsiteX0" fmla="*/ 0 w 6096000"/>
              <a:gd name="connsiteY0" fmla="*/ 127000 h 1269999"/>
              <a:gd name="connsiteX1" fmla="*/ 127000 w 6096000"/>
              <a:gd name="connsiteY1" fmla="*/ 0 h 1269999"/>
              <a:gd name="connsiteX2" fmla="*/ 5969000 w 6096000"/>
              <a:gd name="connsiteY2" fmla="*/ 0 h 1269999"/>
              <a:gd name="connsiteX3" fmla="*/ 6096000 w 6096000"/>
              <a:gd name="connsiteY3" fmla="*/ 127000 h 1269999"/>
              <a:gd name="connsiteX4" fmla="*/ 6096000 w 6096000"/>
              <a:gd name="connsiteY4" fmla="*/ 1142999 h 1269999"/>
              <a:gd name="connsiteX5" fmla="*/ 5969000 w 6096000"/>
              <a:gd name="connsiteY5" fmla="*/ 1269999 h 1269999"/>
              <a:gd name="connsiteX6" fmla="*/ 127000 w 6096000"/>
              <a:gd name="connsiteY6" fmla="*/ 1269999 h 1269999"/>
              <a:gd name="connsiteX7" fmla="*/ 0 w 6096000"/>
              <a:gd name="connsiteY7" fmla="*/ 1142999 h 1269999"/>
              <a:gd name="connsiteX8" fmla="*/ 0 w 6096000"/>
              <a:gd name="connsiteY8" fmla="*/ 127000 h 126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1269999">
                <a:moveTo>
                  <a:pt x="0" y="127000"/>
                </a:moveTo>
                <a:cubicBezTo>
                  <a:pt x="0" y="56860"/>
                  <a:pt x="56860" y="0"/>
                  <a:pt x="127000" y="0"/>
                </a:cubicBezTo>
                <a:lnTo>
                  <a:pt x="5969000" y="0"/>
                </a:lnTo>
                <a:cubicBezTo>
                  <a:pt x="6039140" y="0"/>
                  <a:pt x="6096000" y="56860"/>
                  <a:pt x="6096000" y="127000"/>
                </a:cubicBezTo>
                <a:lnTo>
                  <a:pt x="6096000" y="1142999"/>
                </a:lnTo>
                <a:cubicBezTo>
                  <a:pt x="6096000" y="1213139"/>
                  <a:pt x="6039140" y="1269999"/>
                  <a:pt x="5969000" y="1269999"/>
                </a:cubicBezTo>
                <a:lnTo>
                  <a:pt x="127000" y="1269999"/>
                </a:lnTo>
                <a:cubicBezTo>
                  <a:pt x="56860" y="1269999"/>
                  <a:pt x="0" y="1213139"/>
                  <a:pt x="0" y="1142999"/>
                </a:cubicBezTo>
                <a:lnTo>
                  <a:pt x="0" y="1270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37640" tIns="91440" rIns="91440" bIns="91440" numCol="1" spcCol="1270" anchor="ctr" anchorCtr="0">
            <a:noAutofit/>
          </a:bodyPr>
          <a:lstStyle/>
          <a:p>
            <a:pPr algn="just"/>
            <a:r>
              <a:rPr lang="tr-TR" sz="1400" dirty="0"/>
              <a:t>Oda üyelerimiz tarafından dört yılda bir seçilen 130 Meslek Komite üyesi görev yapmaktadır. </a:t>
            </a:r>
            <a:r>
              <a:rPr lang="tr-TR" sz="1400" u="sng" dirty="0"/>
              <a:t>Oda meclisimiz, 22 meslek grubunun temsil edildiği </a:t>
            </a:r>
            <a:r>
              <a:rPr lang="tr-TR" sz="1400" u="sng" dirty="0" smtClean="0"/>
              <a:t>130 meslek </a:t>
            </a:r>
            <a:r>
              <a:rPr lang="tr-TR" sz="1400" u="sng" dirty="0"/>
              <a:t>komite </a:t>
            </a:r>
            <a:r>
              <a:rPr lang="tr-TR" sz="1400" u="sng" dirty="0" smtClean="0"/>
              <a:t>üyesi arasından </a:t>
            </a:r>
            <a:r>
              <a:rPr lang="tr-TR" sz="1400" u="sng" dirty="0"/>
              <a:t>seçilen 54 meclis üyesinden oluşmaktadır.</a:t>
            </a:r>
          </a:p>
        </p:txBody>
      </p:sp>
      <p:sp>
        <p:nvSpPr>
          <p:cNvPr id="11" name="Dikdörtgen: Köşeleri Yuvarlatılmış 10">
            <a:extLst>
              <a:ext uri="{FF2B5EF4-FFF2-40B4-BE49-F238E27FC236}">
                <a16:creationId xmlns="" xmlns:a16="http://schemas.microsoft.com/office/drawing/2014/main" id="{5C25AE63-46FE-4A97-BDA6-79DDE2FE4083}"/>
              </a:ext>
            </a:extLst>
          </p:cNvPr>
          <p:cNvSpPr/>
          <p:nvPr/>
        </p:nvSpPr>
        <p:spPr>
          <a:xfrm>
            <a:off x="420289" y="3018205"/>
            <a:ext cx="1015389" cy="791533"/>
          </a:xfrm>
          <a:prstGeom prst="roundRect">
            <a:avLst>
              <a:gd name="adj" fmla="val 10000"/>
            </a:avLst>
          </a:prstGeom>
          <a:solidFill>
            <a:srgbClr val="0E387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tr-TR" sz="1400" dirty="0"/>
              <a:t>Meslek komite &amp; grupları</a:t>
            </a:r>
          </a:p>
        </p:txBody>
      </p:sp>
      <p:sp>
        <p:nvSpPr>
          <p:cNvPr id="12" name="Serbest Form: Şekil 11">
            <a:extLst>
              <a:ext uri="{FF2B5EF4-FFF2-40B4-BE49-F238E27FC236}">
                <a16:creationId xmlns="" xmlns:a16="http://schemas.microsoft.com/office/drawing/2014/main" id="{FD8DF53D-5645-4406-864F-079DD54AB171}"/>
              </a:ext>
            </a:extLst>
          </p:cNvPr>
          <p:cNvSpPr/>
          <p:nvPr/>
        </p:nvSpPr>
        <p:spPr>
          <a:xfrm>
            <a:off x="328398" y="3985125"/>
            <a:ext cx="8487203" cy="989416"/>
          </a:xfrm>
          <a:custGeom>
            <a:avLst/>
            <a:gdLst>
              <a:gd name="connsiteX0" fmla="*/ 0 w 6096000"/>
              <a:gd name="connsiteY0" fmla="*/ 127000 h 1269999"/>
              <a:gd name="connsiteX1" fmla="*/ 127000 w 6096000"/>
              <a:gd name="connsiteY1" fmla="*/ 0 h 1269999"/>
              <a:gd name="connsiteX2" fmla="*/ 5969000 w 6096000"/>
              <a:gd name="connsiteY2" fmla="*/ 0 h 1269999"/>
              <a:gd name="connsiteX3" fmla="*/ 6096000 w 6096000"/>
              <a:gd name="connsiteY3" fmla="*/ 127000 h 1269999"/>
              <a:gd name="connsiteX4" fmla="*/ 6096000 w 6096000"/>
              <a:gd name="connsiteY4" fmla="*/ 1142999 h 1269999"/>
              <a:gd name="connsiteX5" fmla="*/ 5969000 w 6096000"/>
              <a:gd name="connsiteY5" fmla="*/ 1269999 h 1269999"/>
              <a:gd name="connsiteX6" fmla="*/ 127000 w 6096000"/>
              <a:gd name="connsiteY6" fmla="*/ 1269999 h 1269999"/>
              <a:gd name="connsiteX7" fmla="*/ 0 w 6096000"/>
              <a:gd name="connsiteY7" fmla="*/ 1142999 h 1269999"/>
              <a:gd name="connsiteX8" fmla="*/ 0 w 6096000"/>
              <a:gd name="connsiteY8" fmla="*/ 127000 h 126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1269999">
                <a:moveTo>
                  <a:pt x="0" y="127000"/>
                </a:moveTo>
                <a:cubicBezTo>
                  <a:pt x="0" y="56860"/>
                  <a:pt x="56860" y="0"/>
                  <a:pt x="127000" y="0"/>
                </a:cubicBezTo>
                <a:lnTo>
                  <a:pt x="5969000" y="0"/>
                </a:lnTo>
                <a:cubicBezTo>
                  <a:pt x="6039140" y="0"/>
                  <a:pt x="6096000" y="56860"/>
                  <a:pt x="6096000" y="127000"/>
                </a:cubicBezTo>
                <a:lnTo>
                  <a:pt x="6096000" y="1142999"/>
                </a:lnTo>
                <a:cubicBezTo>
                  <a:pt x="6096000" y="1213139"/>
                  <a:pt x="6039140" y="1269999"/>
                  <a:pt x="5969000" y="1269999"/>
                </a:cubicBezTo>
                <a:lnTo>
                  <a:pt x="127000" y="1269999"/>
                </a:lnTo>
                <a:cubicBezTo>
                  <a:pt x="56860" y="1269999"/>
                  <a:pt x="0" y="1213139"/>
                  <a:pt x="0" y="1142999"/>
                </a:cubicBezTo>
                <a:lnTo>
                  <a:pt x="0" y="1270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37640" tIns="91440" rIns="91440" bIns="91440" numCol="1" spcCol="1270" anchor="ctr" anchorCtr="0">
            <a:noAutofit/>
          </a:bodyPr>
          <a:lstStyle/>
          <a:p>
            <a:pPr algn="just"/>
            <a:r>
              <a:rPr lang="tr-TR" sz="1400" u="sng" dirty="0"/>
              <a:t>Odamız,</a:t>
            </a:r>
            <a:r>
              <a:rPr lang="tr-TR" sz="1400" dirty="0"/>
              <a:t> meclis üyeleri içerisinden seçilen </a:t>
            </a:r>
            <a:r>
              <a:rPr lang="tr-TR" sz="1400" u="sng" dirty="0"/>
              <a:t>11 adet yönetim kurulu üyesi tarafından yönetilmekte, 23 adet personel tarafından üyelerimize hizmetler sunmaktadır.</a:t>
            </a:r>
          </a:p>
        </p:txBody>
      </p:sp>
      <p:sp>
        <p:nvSpPr>
          <p:cNvPr id="13" name="Dikdörtgen: Köşeleri Yuvarlatılmış 12">
            <a:extLst>
              <a:ext uri="{FF2B5EF4-FFF2-40B4-BE49-F238E27FC236}">
                <a16:creationId xmlns="" xmlns:a16="http://schemas.microsoft.com/office/drawing/2014/main" id="{0DB8B094-0B8C-4D4D-BCEB-9C4A78B4985F}"/>
              </a:ext>
            </a:extLst>
          </p:cNvPr>
          <p:cNvSpPr/>
          <p:nvPr/>
        </p:nvSpPr>
        <p:spPr>
          <a:xfrm>
            <a:off x="455397" y="4112124"/>
            <a:ext cx="1015389" cy="791533"/>
          </a:xfrm>
          <a:prstGeom prst="roundRect">
            <a:avLst>
              <a:gd name="adj" fmla="val 10000"/>
            </a:avLst>
          </a:prstGeom>
          <a:solidFill>
            <a:srgbClr val="0E387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tr-TR" sz="1400" dirty="0"/>
              <a:t>Yönetim &amp; Personel</a:t>
            </a:r>
          </a:p>
        </p:txBody>
      </p:sp>
      <p:sp>
        <p:nvSpPr>
          <p:cNvPr id="17" name="Metin kutusu 16">
            <a:extLst>
              <a:ext uri="{FF2B5EF4-FFF2-40B4-BE49-F238E27FC236}">
                <a16:creationId xmlns="" xmlns:a16="http://schemas.microsoft.com/office/drawing/2014/main" id="{A69C9327-0EF0-4AAA-AD06-8868C35D2C72}"/>
              </a:ext>
            </a:extLst>
          </p:cNvPr>
          <p:cNvSpPr txBox="1"/>
          <p:nvPr/>
        </p:nvSpPr>
        <p:spPr>
          <a:xfrm>
            <a:off x="358600" y="626808"/>
            <a:ext cx="8328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tr-TR" sz="1800" u="sng" dirty="0" smtClean="0"/>
              <a:t>5174 </a:t>
            </a:r>
            <a:r>
              <a:rPr lang="tr-TR" sz="1800" u="sng" dirty="0"/>
              <a:t>sayılı kanun çerçevesinde üyelerinin müşterek ihtiyaçlarını karşılamak,</a:t>
            </a:r>
            <a:r>
              <a:rPr lang="tr-TR" sz="1800" dirty="0"/>
              <a:t>  mesleğin genel menfaatlerine uygun olarak gelişmesini sağlamak </a:t>
            </a:r>
            <a:r>
              <a:rPr lang="tr-TR" sz="1800" u="sng" dirty="0" smtClean="0"/>
              <a:t>ve üyelerin </a:t>
            </a:r>
            <a:r>
              <a:rPr lang="tr-TR" sz="1800" u="sng" dirty="0"/>
              <a:t>mesleki faaliyetlerini kolaylaştırmak amacıyla </a:t>
            </a:r>
            <a:r>
              <a:rPr lang="tr-TR" sz="1800" u="sng" dirty="0" smtClean="0"/>
              <a:t>kurulmuştur.</a:t>
            </a:r>
            <a:endParaRPr lang="tr-TR" sz="1800" u="sng" dirty="0"/>
          </a:p>
        </p:txBody>
      </p:sp>
      <p:sp>
        <p:nvSpPr>
          <p:cNvPr id="18" name="Serbest Form: Şekil 17">
            <a:extLst>
              <a:ext uri="{FF2B5EF4-FFF2-40B4-BE49-F238E27FC236}">
                <a16:creationId xmlns="" xmlns:a16="http://schemas.microsoft.com/office/drawing/2014/main" id="{3F4806D1-9BA5-4D3B-93A7-5F2781C4F13F}"/>
              </a:ext>
            </a:extLst>
          </p:cNvPr>
          <p:cNvSpPr/>
          <p:nvPr/>
        </p:nvSpPr>
        <p:spPr>
          <a:xfrm>
            <a:off x="328398" y="5077784"/>
            <a:ext cx="8487203" cy="989416"/>
          </a:xfrm>
          <a:custGeom>
            <a:avLst/>
            <a:gdLst>
              <a:gd name="connsiteX0" fmla="*/ 0 w 6096000"/>
              <a:gd name="connsiteY0" fmla="*/ 127000 h 1269999"/>
              <a:gd name="connsiteX1" fmla="*/ 127000 w 6096000"/>
              <a:gd name="connsiteY1" fmla="*/ 0 h 1269999"/>
              <a:gd name="connsiteX2" fmla="*/ 5969000 w 6096000"/>
              <a:gd name="connsiteY2" fmla="*/ 0 h 1269999"/>
              <a:gd name="connsiteX3" fmla="*/ 6096000 w 6096000"/>
              <a:gd name="connsiteY3" fmla="*/ 127000 h 1269999"/>
              <a:gd name="connsiteX4" fmla="*/ 6096000 w 6096000"/>
              <a:gd name="connsiteY4" fmla="*/ 1142999 h 1269999"/>
              <a:gd name="connsiteX5" fmla="*/ 5969000 w 6096000"/>
              <a:gd name="connsiteY5" fmla="*/ 1269999 h 1269999"/>
              <a:gd name="connsiteX6" fmla="*/ 127000 w 6096000"/>
              <a:gd name="connsiteY6" fmla="*/ 1269999 h 1269999"/>
              <a:gd name="connsiteX7" fmla="*/ 0 w 6096000"/>
              <a:gd name="connsiteY7" fmla="*/ 1142999 h 1269999"/>
              <a:gd name="connsiteX8" fmla="*/ 0 w 6096000"/>
              <a:gd name="connsiteY8" fmla="*/ 127000 h 126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1269999">
                <a:moveTo>
                  <a:pt x="0" y="127000"/>
                </a:moveTo>
                <a:cubicBezTo>
                  <a:pt x="0" y="56860"/>
                  <a:pt x="56860" y="0"/>
                  <a:pt x="127000" y="0"/>
                </a:cubicBezTo>
                <a:lnTo>
                  <a:pt x="5969000" y="0"/>
                </a:lnTo>
                <a:cubicBezTo>
                  <a:pt x="6039140" y="0"/>
                  <a:pt x="6096000" y="56860"/>
                  <a:pt x="6096000" y="127000"/>
                </a:cubicBezTo>
                <a:lnTo>
                  <a:pt x="6096000" y="1142999"/>
                </a:lnTo>
                <a:cubicBezTo>
                  <a:pt x="6096000" y="1213139"/>
                  <a:pt x="6039140" y="1269999"/>
                  <a:pt x="5969000" y="1269999"/>
                </a:cubicBezTo>
                <a:lnTo>
                  <a:pt x="127000" y="1269999"/>
                </a:lnTo>
                <a:cubicBezTo>
                  <a:pt x="56860" y="1269999"/>
                  <a:pt x="0" y="1213139"/>
                  <a:pt x="0" y="1142999"/>
                </a:cubicBezTo>
                <a:lnTo>
                  <a:pt x="0" y="1270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37640" tIns="91440" rIns="91440" bIns="91440" numCol="1" spcCol="1270" anchor="ctr" anchorCtr="0">
            <a:noAutofit/>
          </a:bodyPr>
          <a:lstStyle/>
          <a:p>
            <a:pPr algn="just"/>
            <a:r>
              <a:rPr lang="tr-TR" sz="1300" dirty="0"/>
              <a:t>ISO 9001 Kalite Belgesine ve Akreditasyon Sertifikasına sahip olan </a:t>
            </a:r>
            <a:r>
              <a:rPr lang="tr-TR" sz="1300" u="sng" dirty="0" smtClean="0"/>
              <a:t>İskenderun Ticaret ve Sanayi Odası, </a:t>
            </a:r>
            <a:r>
              <a:rPr lang="tr-TR" sz="1300" u="sng" dirty="0"/>
              <a:t>2012 yılında akredite olarak </a:t>
            </a:r>
            <a:r>
              <a:rPr lang="tr-TR" sz="1300" u="sng" dirty="0" smtClean="0"/>
              <a:t>üyelerine 5 </a:t>
            </a:r>
            <a:r>
              <a:rPr lang="tr-TR" sz="1300" u="sng" dirty="0"/>
              <a:t>yıldızlı hizmet verdiğini belgelemiştir. </a:t>
            </a:r>
            <a:r>
              <a:rPr lang="tr-TR" sz="1300" dirty="0"/>
              <a:t>ISO 10002 Müşteri Memnuniyeti Yönetim Sistemi belgesine de sahip olan </a:t>
            </a:r>
            <a:r>
              <a:rPr lang="tr-TR" sz="1300" u="sng" dirty="0" smtClean="0"/>
              <a:t>odamız; 2018 yılında </a:t>
            </a:r>
            <a:r>
              <a:rPr lang="tr-TR" sz="1300" u="sng" dirty="0"/>
              <a:t>geçirdiği Akreditasyon Denetimi sonucunda sınıfını yükselterek B Sınıfı Akredite oda olmuştur</a:t>
            </a:r>
            <a:r>
              <a:rPr lang="tr-TR" sz="1300" dirty="0"/>
              <a:t>.</a:t>
            </a:r>
          </a:p>
        </p:txBody>
      </p:sp>
      <p:sp>
        <p:nvSpPr>
          <p:cNvPr id="19" name="Dikdörtgen: Köşeleri Yuvarlatılmış 18">
            <a:extLst>
              <a:ext uri="{FF2B5EF4-FFF2-40B4-BE49-F238E27FC236}">
                <a16:creationId xmlns="" xmlns:a16="http://schemas.microsoft.com/office/drawing/2014/main" id="{DAEF4C80-2458-4BBE-B40B-8461AE7FF918}"/>
              </a:ext>
            </a:extLst>
          </p:cNvPr>
          <p:cNvSpPr/>
          <p:nvPr/>
        </p:nvSpPr>
        <p:spPr>
          <a:xfrm>
            <a:off x="455397" y="5204783"/>
            <a:ext cx="1015389" cy="791533"/>
          </a:xfrm>
          <a:prstGeom prst="roundRect">
            <a:avLst>
              <a:gd name="adj" fmla="val 10000"/>
            </a:avLst>
          </a:prstGeom>
          <a:solidFill>
            <a:srgbClr val="0E387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tr-TR" sz="1400" dirty="0"/>
              <a:t>Kalite </a:t>
            </a:r>
            <a:r>
              <a:rPr lang="tr-TR" sz="1400" dirty="0" smtClean="0"/>
              <a:t>           &amp; </a:t>
            </a:r>
            <a:r>
              <a:rPr lang="tr-TR" sz="1100" dirty="0" smtClean="0"/>
              <a:t>Akreditasyon</a:t>
            </a:r>
            <a:endParaRPr lang="tr-TR" sz="1100" dirty="0"/>
          </a:p>
        </p:txBody>
      </p:sp>
    </p:spTree>
    <p:extLst>
      <p:ext uri="{BB962C8B-B14F-4D97-AF65-F5344CB8AC3E}">
        <p14:creationId xmlns:p14="http://schemas.microsoft.com/office/powerpoint/2010/main" val="277265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81656" y="57869"/>
            <a:ext cx="8229600" cy="571480"/>
          </a:xfrm>
        </p:spPr>
        <p:txBody>
          <a:bodyPr>
            <a:normAutofit/>
          </a:bodyPr>
          <a:lstStyle/>
          <a:p>
            <a:r>
              <a:rPr lang="tr-TR" sz="2200" b="1" u="sng" dirty="0"/>
              <a:t>Rakamlarla Türkiye Hakkında </a:t>
            </a:r>
            <a:r>
              <a:rPr lang="tr-TR" sz="2200" b="1" u="sng" dirty="0" smtClean="0"/>
              <a:t>Genel Bilgiler</a:t>
            </a:r>
            <a:endParaRPr lang="tr-TR" sz="2200" b="1" u="sng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 dirty="0"/>
          </a:p>
        </p:txBody>
      </p:sp>
      <p:pic>
        <p:nvPicPr>
          <p:cNvPr id="6" name="Picture 3" descr="C:\Users\Burcu\Desktop\Resi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1688" y="0"/>
            <a:ext cx="7223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Metin kutusu 8">
            <a:extLst>
              <a:ext uri="{FF2B5EF4-FFF2-40B4-BE49-F238E27FC236}">
                <a16:creationId xmlns="" xmlns:a16="http://schemas.microsoft.com/office/drawing/2014/main" id="{6FCD985D-6DFC-404B-9193-93C0D66AA76E}"/>
              </a:ext>
            </a:extLst>
          </p:cNvPr>
          <p:cNvSpPr txBox="1"/>
          <p:nvPr/>
        </p:nvSpPr>
        <p:spPr>
          <a:xfrm>
            <a:off x="179512" y="687179"/>
            <a:ext cx="8856984" cy="92333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buNone/>
            </a:pPr>
            <a:r>
              <a:rPr lang="tr-TR" sz="1800" u="sng" dirty="0"/>
              <a:t>Türkiye; geniş pazarlara erişim imkanı sunan stratejik konumu, genç ve aktif nüfusu,  </a:t>
            </a:r>
            <a:r>
              <a:rPr lang="tr-TR" sz="1800" u="sng" dirty="0" smtClean="0"/>
              <a:t>nitelikli ve </a:t>
            </a:r>
            <a:r>
              <a:rPr lang="tr-TR" sz="1800" u="sng" dirty="0"/>
              <a:t>uygun maliyetli işgücü, kesintisiz reform politikaları, yatırım </a:t>
            </a:r>
            <a:r>
              <a:rPr lang="tr-TR" sz="1800" u="sng" dirty="0" smtClean="0"/>
              <a:t>ortamı, devlet teşvikleri ve </a:t>
            </a:r>
            <a:r>
              <a:rPr lang="tr-TR" sz="1800" u="sng" dirty="0"/>
              <a:t>sektörel çeşitlilik gibi özellikleriyle yerli ve yabancı yatırımcılara önemli fırsatlar sunmaktadır.</a:t>
            </a:r>
          </a:p>
        </p:txBody>
      </p:sp>
      <p:sp>
        <p:nvSpPr>
          <p:cNvPr id="19" name="Dikdörtgen: Köşeleri Yuvarlatılmış 18">
            <a:extLst>
              <a:ext uri="{FF2B5EF4-FFF2-40B4-BE49-F238E27FC236}">
                <a16:creationId xmlns="" xmlns:a16="http://schemas.microsoft.com/office/drawing/2014/main" id="{290711E1-7B5B-4ADD-824F-3CB613495B3C}"/>
              </a:ext>
            </a:extLst>
          </p:cNvPr>
          <p:cNvSpPr/>
          <p:nvPr/>
        </p:nvSpPr>
        <p:spPr>
          <a:xfrm>
            <a:off x="989459" y="1735838"/>
            <a:ext cx="2520000" cy="540000"/>
          </a:xfrm>
          <a:prstGeom prst="roundRect">
            <a:avLst>
              <a:gd name="adj" fmla="val 10000"/>
            </a:avLst>
          </a:prstGeom>
          <a:solidFill>
            <a:srgbClr val="0E38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lt1"/>
                </a:solidFill>
              </a:rPr>
              <a:t>Türkiye Nüfusu </a:t>
            </a:r>
          </a:p>
          <a:p>
            <a:pPr algn="ctr"/>
            <a:r>
              <a:rPr lang="tr-TR" b="1" dirty="0">
                <a:solidFill>
                  <a:schemeClr val="lt1"/>
                </a:solidFill>
              </a:rPr>
              <a:t>(Milyon)</a:t>
            </a:r>
          </a:p>
        </p:txBody>
      </p:sp>
      <p:sp>
        <p:nvSpPr>
          <p:cNvPr id="24" name="Dikdörtgen: Köşeleri Yuvarlatılmış 23">
            <a:extLst>
              <a:ext uri="{FF2B5EF4-FFF2-40B4-BE49-F238E27FC236}">
                <a16:creationId xmlns="" xmlns:a16="http://schemas.microsoft.com/office/drawing/2014/main" id="{F7B4E07F-37CC-44F2-B7EB-5CFAFDCDBB9F}"/>
              </a:ext>
            </a:extLst>
          </p:cNvPr>
          <p:cNvSpPr/>
          <p:nvPr/>
        </p:nvSpPr>
        <p:spPr>
          <a:xfrm>
            <a:off x="5329530" y="1746458"/>
            <a:ext cx="2554838" cy="602422"/>
          </a:xfrm>
          <a:prstGeom prst="roundRect">
            <a:avLst>
              <a:gd name="adj" fmla="val 10000"/>
            </a:avLst>
          </a:prstGeom>
          <a:solidFill>
            <a:srgbClr val="0E38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300" b="1" dirty="0" smtClean="0">
                <a:solidFill>
                  <a:schemeClr val="lt1"/>
                </a:solidFill>
              </a:rPr>
              <a:t>2020 yılı</a:t>
            </a:r>
          </a:p>
          <a:p>
            <a:pPr algn="ctr"/>
            <a:r>
              <a:rPr lang="tr-TR" sz="1300" b="1" dirty="0" smtClean="0">
                <a:solidFill>
                  <a:schemeClr val="lt1"/>
                </a:solidFill>
              </a:rPr>
              <a:t>Türkiye’nin İthalat &amp; İhracatı</a:t>
            </a:r>
            <a:endParaRPr lang="tr-TR" sz="1300" b="1" dirty="0">
              <a:solidFill>
                <a:schemeClr val="lt1"/>
              </a:solidFill>
            </a:endParaRPr>
          </a:p>
          <a:p>
            <a:pPr algn="ctr"/>
            <a:r>
              <a:rPr lang="tr-TR" sz="1100" b="1" dirty="0">
                <a:solidFill>
                  <a:schemeClr val="lt1"/>
                </a:solidFill>
              </a:rPr>
              <a:t>(Milyar $)</a:t>
            </a:r>
          </a:p>
        </p:txBody>
      </p:sp>
      <p:graphicFrame>
        <p:nvGraphicFramePr>
          <p:cNvPr id="29" name="Grafik 28">
            <a:extLst>
              <a:ext uri="{FF2B5EF4-FFF2-40B4-BE49-F238E27FC236}">
                <a16:creationId xmlns="" xmlns:a16="http://schemas.microsoft.com/office/drawing/2014/main" id="{6B533D14-9892-4D8E-8E7E-8103C77A66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1837565"/>
              </p:ext>
            </p:extLst>
          </p:nvPr>
        </p:nvGraphicFramePr>
        <p:xfrm>
          <a:off x="5148064" y="2297688"/>
          <a:ext cx="3096185" cy="2286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7" name="Grafik 36">
            <a:extLst>
              <a:ext uri="{FF2B5EF4-FFF2-40B4-BE49-F238E27FC236}">
                <a16:creationId xmlns="" xmlns:a16="http://schemas.microsoft.com/office/drawing/2014/main" id="{2C5C0878-83E7-4E9E-A698-02F52C8A2E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6628922"/>
              </p:ext>
            </p:extLst>
          </p:nvPr>
        </p:nvGraphicFramePr>
        <p:xfrm>
          <a:off x="615379" y="2275838"/>
          <a:ext cx="3268160" cy="233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0" name="Metin kutusu 39">
            <a:extLst>
              <a:ext uri="{FF2B5EF4-FFF2-40B4-BE49-F238E27FC236}">
                <a16:creationId xmlns="" xmlns:a16="http://schemas.microsoft.com/office/drawing/2014/main" id="{A3986DC4-D110-4124-BC2D-21B65A6AE660}"/>
              </a:ext>
            </a:extLst>
          </p:cNvPr>
          <p:cNvSpPr txBox="1"/>
          <p:nvPr/>
        </p:nvSpPr>
        <p:spPr>
          <a:xfrm>
            <a:off x="4932040" y="4565884"/>
            <a:ext cx="3704379" cy="207441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tr-TR" sz="1400" u="sng" dirty="0" smtClean="0">
                <a:solidFill>
                  <a:prstClr val="black"/>
                </a:solidFill>
                <a:latin typeface="Calibri"/>
              </a:rPr>
              <a:t>Dış ticaret ile ilgili olarak bilgi vermek gerekirse; </a:t>
            </a:r>
            <a:r>
              <a:rPr kumimoji="0" lang="tr-TR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2020 </a:t>
            </a:r>
            <a:r>
              <a:rPr kumimoji="0" lang="tr-TR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yılında </a:t>
            </a:r>
            <a:r>
              <a:rPr kumimoji="0" lang="tr-TR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Türkiye’nin ihracat miktarı</a:t>
            </a:r>
            <a:r>
              <a:rPr kumimoji="0" lang="tr-TR" sz="1400" b="0" i="0" u="sng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169,5 milyar dolar</a:t>
            </a:r>
            <a:r>
              <a:rPr kumimoji="0" lang="tr-TR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olurken, </a:t>
            </a:r>
            <a:r>
              <a:rPr kumimoji="0" lang="tr-TR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ithalat miktarı </a:t>
            </a:r>
            <a:r>
              <a:rPr kumimoji="0" lang="tr-TR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ise</a:t>
            </a:r>
            <a:r>
              <a:rPr kumimoji="0" lang="tr-TR" sz="1400" b="0" i="0" u="sng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219,4 milyar dolar </a:t>
            </a:r>
            <a:r>
              <a:rPr kumimoji="0" lang="tr-TR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olarak</a:t>
            </a:r>
            <a:r>
              <a:rPr kumimoji="0" lang="tr-TR" sz="1400" b="0" i="0" u="sng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gerçekleşmiştir.</a:t>
            </a:r>
            <a:endParaRPr lang="tr-TR" sz="1400" dirty="0">
              <a:solidFill>
                <a:prstClr val="black"/>
              </a:solidFill>
              <a:latin typeface="Calibri"/>
            </a:endParaRPr>
          </a:p>
          <a:p>
            <a:pPr marL="285750" indent="-285750" algn="just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tr-TR" sz="1400" dirty="0"/>
              <a:t>2020 yılında ülkemizin dış ticaret hacmi 389 milyar dolar olurken, ihracatın ithalatı karşılama oranı ise %77,2 olarak gerçekleşmiştir.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="" xmlns:a16="http://schemas.microsoft.com/office/drawing/2014/main" id="{44F2AF5F-A83F-40BA-B5A3-B2FD39CB275A}"/>
              </a:ext>
            </a:extLst>
          </p:cNvPr>
          <p:cNvSpPr txBox="1"/>
          <p:nvPr/>
        </p:nvSpPr>
        <p:spPr>
          <a:xfrm>
            <a:off x="827584" y="4648984"/>
            <a:ext cx="3099580" cy="95410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Türkiye’nin 2020 yılında nüfusu 84,6 milyondur. 2019 </a:t>
            </a:r>
            <a:r>
              <a:rPr kumimoji="0" lang="tr-TR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yılına göre 2020 yılında %1,8 oranında nüfus artışı yaşanmıştır.</a:t>
            </a:r>
          </a:p>
        </p:txBody>
      </p:sp>
    </p:spTree>
    <p:extLst>
      <p:ext uri="{BB962C8B-B14F-4D97-AF65-F5344CB8AC3E}">
        <p14:creationId xmlns:p14="http://schemas.microsoft.com/office/powerpoint/2010/main" val="253737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5628" y="27115"/>
            <a:ext cx="719390" cy="719390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47130"/>
          </a:xfrm>
        </p:spPr>
        <p:txBody>
          <a:bodyPr>
            <a:normAutofit/>
          </a:bodyPr>
          <a:lstStyle/>
          <a:p>
            <a:r>
              <a:rPr lang="tr-TR" sz="2200" b="1" dirty="0"/>
              <a:t>Rakamlarla Hatay İskenderun Hakkında Bilgiler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3613" y="815932"/>
            <a:ext cx="8712968" cy="150146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1600" dirty="0" smtClean="0"/>
              <a:t>	</a:t>
            </a:r>
            <a:r>
              <a:rPr lang="tr-TR" sz="1600" u="sng" dirty="0" smtClean="0"/>
              <a:t>Bölgemiz hakkında genel bilgiler vermek gerekirse; Türkiye’nin </a:t>
            </a:r>
            <a:r>
              <a:rPr lang="tr-TR" sz="1600" u="sng" dirty="0"/>
              <a:t>en güney bölgesindeki </a:t>
            </a:r>
            <a:r>
              <a:rPr lang="tr-TR" sz="1600" u="sng" dirty="0" smtClean="0"/>
              <a:t>Hatay, </a:t>
            </a:r>
            <a:r>
              <a:rPr lang="tr-TR" sz="1600" u="sng" dirty="0"/>
              <a:t>Anadolu’nun en eski yerleşim yerlerinden biridir. Toprağının verimli ve ikliminin elverişli oluşu; bölgeyi yüzyıllar boyunca tercih edilen bir yerleşim yeri haline </a:t>
            </a:r>
            <a:r>
              <a:rPr lang="tr-TR" sz="1600" u="sng" dirty="0" smtClean="0"/>
              <a:t>getirmiştir.</a:t>
            </a:r>
            <a:r>
              <a:rPr lang="tr-TR" sz="1600" dirty="0" smtClean="0"/>
              <a:t> </a:t>
            </a:r>
            <a:r>
              <a:rPr lang="tr-TR" sz="1600" u="sng" dirty="0" smtClean="0"/>
              <a:t>Bu eşsiz özellikleriyle bölgemiz </a:t>
            </a:r>
            <a:r>
              <a:rPr lang="tr-TR" sz="1600" u="sng" dirty="0"/>
              <a:t>bugün tarihi ve kültürel birikimlerinin yanı sıra, ülkemizin önde gelen üretim ve ticaret merkezlerinden biri haline </a:t>
            </a:r>
            <a:r>
              <a:rPr lang="tr-TR" sz="1600" u="sng" dirty="0" smtClean="0"/>
              <a:t>gelmiştir.</a:t>
            </a:r>
          </a:p>
          <a:p>
            <a:pPr marL="0" indent="0" algn="just">
              <a:buNone/>
            </a:pPr>
            <a:r>
              <a:rPr lang="tr-TR" sz="1600" dirty="0"/>
              <a:t>	</a:t>
            </a:r>
            <a:r>
              <a:rPr lang="tr-TR" sz="1600" u="sng" dirty="0" smtClean="0"/>
              <a:t>Rakamsal olarak bilgi vermek gerekirse;</a:t>
            </a:r>
            <a:endParaRPr lang="tr-TR" sz="1600" u="sng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009422" y="6524820"/>
            <a:ext cx="2133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  <p:graphicFrame>
        <p:nvGraphicFramePr>
          <p:cNvPr id="8" name="Grafik 7">
            <a:extLst>
              <a:ext uri="{FF2B5EF4-FFF2-40B4-BE49-F238E27FC236}">
                <a16:creationId xmlns="" xmlns:a16="http://schemas.microsoft.com/office/drawing/2014/main" id="{3186F853-4628-4972-9205-2334DB5325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3858585"/>
              </p:ext>
            </p:extLst>
          </p:nvPr>
        </p:nvGraphicFramePr>
        <p:xfrm>
          <a:off x="122156" y="3296722"/>
          <a:ext cx="2952800" cy="2321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Metin kutusu 9">
            <a:extLst>
              <a:ext uri="{FF2B5EF4-FFF2-40B4-BE49-F238E27FC236}">
                <a16:creationId xmlns="" xmlns:a16="http://schemas.microsoft.com/office/drawing/2014/main" id="{1391CC16-7B56-4E5E-B9C3-D8B6149D40AE}"/>
              </a:ext>
            </a:extLst>
          </p:cNvPr>
          <p:cNvSpPr txBox="1"/>
          <p:nvPr/>
        </p:nvSpPr>
        <p:spPr>
          <a:xfrm>
            <a:off x="50903" y="5750298"/>
            <a:ext cx="29528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200" u="sng" dirty="0"/>
              <a:t>2020 yılı itibariyle Hatay’ın nüfusu </a:t>
            </a:r>
            <a:r>
              <a:rPr lang="tr-TR" sz="1200" u="sng" dirty="0" smtClean="0"/>
              <a:t>1.659.320 olurken, </a:t>
            </a:r>
            <a:r>
              <a:rPr lang="tr-TR" sz="1200" u="sng" dirty="0"/>
              <a:t>İskenderun’un nüfusu ise yaklaşık </a:t>
            </a:r>
            <a:r>
              <a:rPr lang="tr-TR" sz="1200" u="sng" dirty="0" smtClean="0"/>
              <a:t>250.964 </a:t>
            </a:r>
            <a:r>
              <a:rPr lang="tr-TR" sz="1200" u="sng" dirty="0"/>
              <a:t>olmuştur</a:t>
            </a:r>
            <a:r>
              <a:rPr lang="tr-TR" sz="1200" dirty="0"/>
              <a:t>. İskenderun, Hatay’ın en kalabalık 2. ilçesidir.</a:t>
            </a:r>
          </a:p>
        </p:txBody>
      </p:sp>
      <p:graphicFrame>
        <p:nvGraphicFramePr>
          <p:cNvPr id="11" name="Grafik 10">
            <a:extLst>
              <a:ext uri="{FF2B5EF4-FFF2-40B4-BE49-F238E27FC236}">
                <a16:creationId xmlns="" xmlns:a16="http://schemas.microsoft.com/office/drawing/2014/main" id="{FB39D98F-5337-4F6D-B774-7277793CB8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4633586"/>
              </p:ext>
            </p:extLst>
          </p:nvPr>
        </p:nvGraphicFramePr>
        <p:xfrm>
          <a:off x="3330400" y="3296722"/>
          <a:ext cx="2952800" cy="2321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Metin kutusu 12">
            <a:extLst>
              <a:ext uri="{FF2B5EF4-FFF2-40B4-BE49-F238E27FC236}">
                <a16:creationId xmlns="" xmlns:a16="http://schemas.microsoft.com/office/drawing/2014/main" id="{EC5620E6-FFA6-4F90-86CE-E98DB146B4A2}"/>
              </a:ext>
            </a:extLst>
          </p:cNvPr>
          <p:cNvSpPr txBox="1"/>
          <p:nvPr/>
        </p:nvSpPr>
        <p:spPr>
          <a:xfrm>
            <a:off x="3419872" y="5750298"/>
            <a:ext cx="315046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tr-TR"/>
            </a:defPPr>
            <a:lvl1pPr marL="171450" indent="-171450" algn="ctr">
              <a:buFont typeface="Wingdings" panose="05000000000000000000" pitchFamily="2" charset="2"/>
              <a:buChar char="Ø"/>
              <a:defRPr sz="1200"/>
            </a:lvl1pPr>
          </a:lstStyle>
          <a:p>
            <a:pPr algn="just"/>
            <a:r>
              <a:rPr lang="tr-TR" dirty="0"/>
              <a:t>Türkiye İstatistik Kurumu’ndan alınan verilere göre, </a:t>
            </a:r>
            <a:r>
              <a:rPr lang="tr-TR" u="sng" dirty="0"/>
              <a:t>2020 yılında Hataylı firmalar tarafından 3,73 Milyar dolarlık ithalat yapılırken, yılın aynı döneminde ise ilimizden 2,66 Milyar dolarlık ihracat gerçekleştiği görülmektedir.</a:t>
            </a:r>
          </a:p>
        </p:txBody>
      </p:sp>
      <p:sp>
        <p:nvSpPr>
          <p:cNvPr id="14" name="Ok: Sağ 13">
            <a:extLst>
              <a:ext uri="{FF2B5EF4-FFF2-40B4-BE49-F238E27FC236}">
                <a16:creationId xmlns="" xmlns:a16="http://schemas.microsoft.com/office/drawing/2014/main" id="{9F770CBC-1845-4519-AE6B-19993FFC3CD4}"/>
              </a:ext>
            </a:extLst>
          </p:cNvPr>
          <p:cNvSpPr/>
          <p:nvPr/>
        </p:nvSpPr>
        <p:spPr>
          <a:xfrm>
            <a:off x="6159292" y="4191017"/>
            <a:ext cx="540000" cy="36512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Metin kutusu 15">
            <a:extLst>
              <a:ext uri="{FF2B5EF4-FFF2-40B4-BE49-F238E27FC236}">
                <a16:creationId xmlns="" xmlns:a16="http://schemas.microsoft.com/office/drawing/2014/main" id="{B7777359-A981-4C9E-B790-9226E94B42BE}"/>
              </a:ext>
            </a:extLst>
          </p:cNvPr>
          <p:cNvSpPr txBox="1"/>
          <p:nvPr/>
        </p:nvSpPr>
        <p:spPr>
          <a:xfrm>
            <a:off x="6828458" y="3175354"/>
            <a:ext cx="2268880" cy="2031325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>
            <a:spAutoFit/>
          </a:bodyPr>
          <a:lstStyle/>
          <a:p>
            <a:pPr algn="ctr"/>
            <a:r>
              <a:rPr lang="tr-TR" sz="1800" u="sng" dirty="0"/>
              <a:t>Bu veriler değerlendirildiğinde Hatay ülke genelinde, en fazla ithalat yapan 7. İl olurken, en fazla ihracat yapan 10. İl konumundadır.</a:t>
            </a:r>
          </a:p>
        </p:txBody>
      </p:sp>
      <p:sp>
        <p:nvSpPr>
          <p:cNvPr id="17" name="Dikdörtgen: Köşeleri Yuvarlatılmış 16">
            <a:extLst>
              <a:ext uri="{FF2B5EF4-FFF2-40B4-BE49-F238E27FC236}">
                <a16:creationId xmlns="" xmlns:a16="http://schemas.microsoft.com/office/drawing/2014/main" id="{72122E10-D946-4B8C-A6DF-CA1078E6E371}"/>
              </a:ext>
            </a:extLst>
          </p:cNvPr>
          <p:cNvSpPr/>
          <p:nvPr/>
        </p:nvSpPr>
        <p:spPr>
          <a:xfrm>
            <a:off x="230404" y="2729101"/>
            <a:ext cx="2736304" cy="540000"/>
          </a:xfrm>
          <a:prstGeom prst="roundRect">
            <a:avLst>
              <a:gd name="adj" fmla="val 10000"/>
            </a:avLst>
          </a:prstGeom>
          <a:solidFill>
            <a:srgbClr val="0E38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lt1"/>
                </a:solidFill>
              </a:rPr>
              <a:t>Hatay - İskenderun </a:t>
            </a:r>
            <a:r>
              <a:rPr lang="tr-TR" sz="1600" b="1" dirty="0" smtClean="0">
                <a:solidFill>
                  <a:schemeClr val="lt1"/>
                </a:solidFill>
              </a:rPr>
              <a:t>Nüfusu (2020)</a:t>
            </a:r>
            <a:endParaRPr lang="tr-TR" sz="1600" b="1" dirty="0">
              <a:solidFill>
                <a:schemeClr val="lt1"/>
              </a:solidFill>
            </a:endParaRPr>
          </a:p>
        </p:txBody>
      </p:sp>
      <p:sp>
        <p:nvSpPr>
          <p:cNvPr id="18" name="Dikdörtgen: Köşeleri Yuvarlatılmış 17">
            <a:extLst>
              <a:ext uri="{FF2B5EF4-FFF2-40B4-BE49-F238E27FC236}">
                <a16:creationId xmlns="" xmlns:a16="http://schemas.microsoft.com/office/drawing/2014/main" id="{F380CC5F-BD1F-4DBC-A40F-A71F4B6B657F}"/>
              </a:ext>
            </a:extLst>
          </p:cNvPr>
          <p:cNvSpPr/>
          <p:nvPr/>
        </p:nvSpPr>
        <p:spPr>
          <a:xfrm>
            <a:off x="3654150" y="2707649"/>
            <a:ext cx="2520000" cy="540000"/>
          </a:xfrm>
          <a:prstGeom prst="roundRect">
            <a:avLst>
              <a:gd name="adj" fmla="val 10000"/>
            </a:avLst>
          </a:prstGeom>
          <a:solidFill>
            <a:srgbClr val="0E38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 smtClean="0">
                <a:solidFill>
                  <a:schemeClr val="lt1"/>
                </a:solidFill>
              </a:rPr>
              <a:t>Hatay’ın İthalat </a:t>
            </a:r>
            <a:r>
              <a:rPr lang="tr-TR" sz="1600" b="1" dirty="0"/>
              <a:t>&amp;</a:t>
            </a:r>
            <a:r>
              <a:rPr lang="tr-TR" sz="1600" b="1" dirty="0" smtClean="0">
                <a:solidFill>
                  <a:schemeClr val="lt1"/>
                </a:solidFill>
              </a:rPr>
              <a:t> İhracatı</a:t>
            </a:r>
            <a:endParaRPr lang="tr-TR" sz="1600" b="1" dirty="0">
              <a:solidFill>
                <a:schemeClr val="lt1"/>
              </a:solidFill>
            </a:endParaRPr>
          </a:p>
          <a:p>
            <a:pPr algn="ctr"/>
            <a:r>
              <a:rPr lang="tr-TR" sz="1600" b="1" dirty="0">
                <a:solidFill>
                  <a:schemeClr val="lt1"/>
                </a:solidFill>
              </a:rPr>
              <a:t>(Milyar $)</a:t>
            </a:r>
          </a:p>
        </p:txBody>
      </p:sp>
      <p:sp>
        <p:nvSpPr>
          <p:cNvPr id="15" name="Metin kutusu 14"/>
          <p:cNvSpPr txBox="1"/>
          <p:nvPr/>
        </p:nvSpPr>
        <p:spPr>
          <a:xfrm>
            <a:off x="7603195" y="6469378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dirty="0"/>
              <a:t>Kaynak: </a:t>
            </a:r>
            <a:r>
              <a:rPr lang="tr-TR" sz="900" dirty="0" smtClean="0"/>
              <a:t>TÜİK</a:t>
            </a:r>
            <a:endParaRPr lang="tr-TR" sz="900" dirty="0"/>
          </a:p>
        </p:txBody>
      </p:sp>
    </p:spTree>
    <p:extLst>
      <p:ext uri="{BB962C8B-B14F-4D97-AF65-F5344CB8AC3E}">
        <p14:creationId xmlns:p14="http://schemas.microsoft.com/office/powerpoint/2010/main" val="182221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7105" y="84163"/>
            <a:ext cx="719390" cy="719390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83943" y="-57202"/>
            <a:ext cx="8229600" cy="505220"/>
          </a:xfrm>
        </p:spPr>
        <p:txBody>
          <a:bodyPr>
            <a:normAutofit/>
          </a:bodyPr>
          <a:lstStyle/>
          <a:p>
            <a:r>
              <a:rPr lang="tr-TR" sz="2200" b="1" u="sng" dirty="0" smtClean="0"/>
              <a:t>Hatay’ın Sektör Bazında İhracatı</a:t>
            </a:r>
            <a:endParaRPr lang="tr-TR" sz="2200" b="1" u="sng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010400" y="6517847"/>
            <a:ext cx="2133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79512" y="6584993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dirty="0"/>
              <a:t>Kaynak: TİM</a:t>
            </a:r>
          </a:p>
        </p:txBody>
      </p:sp>
      <p:pic>
        <p:nvPicPr>
          <p:cNvPr id="12" name="Resim 11">
            <a:extLst>
              <a:ext uri="{FF2B5EF4-FFF2-40B4-BE49-F238E27FC236}">
                <a16:creationId xmlns="" xmlns:a16="http://schemas.microsoft.com/office/drawing/2014/main" id="{BE19A45B-CCC4-4A95-A2D1-D23B36C727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320" y="671302"/>
            <a:ext cx="4790268" cy="5863085"/>
          </a:xfrm>
          <a:prstGeom prst="rect">
            <a:avLst/>
          </a:prstGeom>
        </p:spPr>
      </p:pic>
      <p:sp>
        <p:nvSpPr>
          <p:cNvPr id="13" name="Ok: Sağ 12">
            <a:extLst>
              <a:ext uri="{FF2B5EF4-FFF2-40B4-BE49-F238E27FC236}">
                <a16:creationId xmlns="" xmlns:a16="http://schemas.microsoft.com/office/drawing/2014/main" id="{D5D5D9BE-8EFC-4A1C-8268-5169973ACDE1}"/>
              </a:ext>
            </a:extLst>
          </p:cNvPr>
          <p:cNvSpPr/>
          <p:nvPr/>
        </p:nvSpPr>
        <p:spPr>
          <a:xfrm>
            <a:off x="5128310" y="835775"/>
            <a:ext cx="540000" cy="2822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Metin kutusu 13">
            <a:extLst>
              <a:ext uri="{FF2B5EF4-FFF2-40B4-BE49-F238E27FC236}">
                <a16:creationId xmlns="" xmlns:a16="http://schemas.microsoft.com/office/drawing/2014/main" id="{FDF0DFCA-4B39-46F9-A642-F2D5E6DE0A27}"/>
              </a:ext>
            </a:extLst>
          </p:cNvPr>
          <p:cNvSpPr txBox="1"/>
          <p:nvPr/>
        </p:nvSpPr>
        <p:spPr>
          <a:xfrm>
            <a:off x="5668310" y="803553"/>
            <a:ext cx="327994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300" u="sng" dirty="0" smtClean="0"/>
              <a:t>Türkiye İhracatçılar Meclisi verilerine göre; çelik sektörü, </a:t>
            </a:r>
            <a:r>
              <a:rPr lang="tr-TR" sz="1300" u="sng" dirty="0"/>
              <a:t>2019 yılında olduğu gibi 2020 yılında </a:t>
            </a:r>
            <a:r>
              <a:rPr lang="tr-TR" sz="1300" u="sng" dirty="0" smtClean="0"/>
              <a:t>da Hatay’ın </a:t>
            </a:r>
            <a:r>
              <a:rPr lang="tr-TR" sz="1300" u="sng" dirty="0"/>
              <a:t>en yüksek ihracat hacmine </a:t>
            </a:r>
            <a:r>
              <a:rPr lang="tr-TR" sz="1300" u="sng" dirty="0" smtClean="0"/>
              <a:t>sahip olan sektör olmuştur.</a:t>
            </a:r>
            <a:endParaRPr lang="tr-TR" sz="1300" u="sng" dirty="0"/>
          </a:p>
        </p:txBody>
      </p:sp>
      <p:sp>
        <p:nvSpPr>
          <p:cNvPr id="15" name="Ok: Sağ 14">
            <a:extLst>
              <a:ext uri="{FF2B5EF4-FFF2-40B4-BE49-F238E27FC236}">
                <a16:creationId xmlns="" xmlns:a16="http://schemas.microsoft.com/office/drawing/2014/main" id="{ED003430-5EA9-40E8-88B0-661793BA42C1}"/>
              </a:ext>
            </a:extLst>
          </p:cNvPr>
          <p:cNvSpPr/>
          <p:nvPr/>
        </p:nvSpPr>
        <p:spPr>
          <a:xfrm>
            <a:off x="5107163" y="2106892"/>
            <a:ext cx="540000" cy="2822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Metin kutusu 15">
            <a:extLst>
              <a:ext uri="{FF2B5EF4-FFF2-40B4-BE49-F238E27FC236}">
                <a16:creationId xmlns="" xmlns:a16="http://schemas.microsoft.com/office/drawing/2014/main" id="{021C5401-9F76-4D94-A639-A41F2B702496}"/>
              </a:ext>
            </a:extLst>
          </p:cNvPr>
          <p:cNvSpPr txBox="1"/>
          <p:nvPr/>
        </p:nvSpPr>
        <p:spPr>
          <a:xfrm>
            <a:off x="5647163" y="2089010"/>
            <a:ext cx="339933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300" u="sng" dirty="0" smtClean="0"/>
              <a:t>Hatay’da 2019 </a:t>
            </a:r>
            <a:r>
              <a:rPr lang="tr-TR" sz="1300" u="sng" dirty="0"/>
              <a:t>yılına oranla 2020’de ihracat hacmini en çok artıran ihracat kalemi tekstil ve hammaddeleridir.</a:t>
            </a:r>
          </a:p>
        </p:txBody>
      </p:sp>
      <p:sp>
        <p:nvSpPr>
          <p:cNvPr id="17" name="Ok: Sağ 16">
            <a:extLst>
              <a:ext uri="{FF2B5EF4-FFF2-40B4-BE49-F238E27FC236}">
                <a16:creationId xmlns="" xmlns:a16="http://schemas.microsoft.com/office/drawing/2014/main" id="{DCF116A9-4AA7-45E9-B17F-E7510F171EFB}"/>
              </a:ext>
            </a:extLst>
          </p:cNvPr>
          <p:cNvSpPr/>
          <p:nvPr/>
        </p:nvSpPr>
        <p:spPr>
          <a:xfrm>
            <a:off x="5128310" y="5108964"/>
            <a:ext cx="540000" cy="2822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Metin kutusu 17">
            <a:extLst>
              <a:ext uri="{FF2B5EF4-FFF2-40B4-BE49-F238E27FC236}">
                <a16:creationId xmlns="" xmlns:a16="http://schemas.microsoft.com/office/drawing/2014/main" id="{5B34ED7E-1288-4E21-91E2-ABE5EE4032C6}"/>
              </a:ext>
            </a:extLst>
          </p:cNvPr>
          <p:cNvSpPr txBox="1"/>
          <p:nvPr/>
        </p:nvSpPr>
        <p:spPr>
          <a:xfrm>
            <a:off x="5647163" y="5057936"/>
            <a:ext cx="339933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300" u="sng" dirty="0" smtClean="0"/>
              <a:t>Bölgemizde 2019 </a:t>
            </a:r>
            <a:r>
              <a:rPr lang="tr-TR" sz="1300" u="sng" dirty="0"/>
              <a:t>yılına oranla 2020’de ihracat hacmi en çok düşen </a:t>
            </a:r>
            <a:r>
              <a:rPr lang="tr-TR" sz="1300" u="sng" dirty="0" smtClean="0"/>
              <a:t>sektör </a:t>
            </a:r>
            <a:r>
              <a:rPr lang="tr-TR" sz="1300" u="sng" dirty="0"/>
              <a:t>s</a:t>
            </a:r>
            <a:r>
              <a:rPr lang="tr-TR" sz="1300" u="sng" dirty="0" smtClean="0"/>
              <a:t>avunma </a:t>
            </a:r>
            <a:r>
              <a:rPr lang="tr-TR" sz="1300" u="sng" dirty="0"/>
              <a:t>ve </a:t>
            </a:r>
            <a:r>
              <a:rPr lang="tr-TR" sz="1300" u="sng" dirty="0" smtClean="0"/>
              <a:t>havacılık sanayi olmuştur.</a:t>
            </a:r>
            <a:endParaRPr lang="tr-TR" sz="1300" u="sng" dirty="0"/>
          </a:p>
        </p:txBody>
      </p:sp>
    </p:spTree>
    <p:extLst>
      <p:ext uri="{BB962C8B-B14F-4D97-AF65-F5344CB8AC3E}">
        <p14:creationId xmlns:p14="http://schemas.microsoft.com/office/powerpoint/2010/main" val="27401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4589"/>
            <a:ext cx="8229600" cy="1079500"/>
          </a:xfrm>
        </p:spPr>
        <p:txBody>
          <a:bodyPr>
            <a:normAutofit/>
          </a:bodyPr>
          <a:lstStyle/>
          <a:p>
            <a:pPr eaLnBrk="1" hangingPunct="1"/>
            <a:r>
              <a:rPr lang="tr-TR" sz="2400" b="1" u="sng" dirty="0" smtClean="0">
                <a:solidFill>
                  <a:srgbClr val="000000"/>
                </a:solidFill>
              </a:rPr>
              <a:t>Hatay İskenderun’a </a:t>
            </a:r>
            <a:r>
              <a:rPr lang="tr-TR" sz="2400" b="1" u="sng" dirty="0">
                <a:solidFill>
                  <a:srgbClr val="000000"/>
                </a:solidFill>
              </a:rPr>
              <a:t>Değer Katan Sektörler</a:t>
            </a:r>
            <a:endParaRPr lang="en-US" sz="2400" b="1" u="sng" dirty="0">
              <a:solidFill>
                <a:srgbClr val="000000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037" y="18535"/>
            <a:ext cx="725487" cy="725487"/>
          </a:xfrm>
          <a:prstGeom prst="rect">
            <a:avLst/>
          </a:prstGeom>
        </p:spPr>
      </p:pic>
      <p:grpSp>
        <p:nvGrpSpPr>
          <p:cNvPr id="18" name="Grup 17">
            <a:extLst>
              <a:ext uri="{FF2B5EF4-FFF2-40B4-BE49-F238E27FC236}">
                <a16:creationId xmlns="" xmlns:a16="http://schemas.microsoft.com/office/drawing/2014/main" id="{4444CEB8-EA63-4359-A937-2FA547917A92}"/>
              </a:ext>
            </a:extLst>
          </p:cNvPr>
          <p:cNvGrpSpPr/>
          <p:nvPr/>
        </p:nvGrpSpPr>
        <p:grpSpPr>
          <a:xfrm>
            <a:off x="1835696" y="1317389"/>
            <a:ext cx="5187626" cy="4483864"/>
            <a:chOff x="6225366" y="2187193"/>
            <a:chExt cx="5187626" cy="4483864"/>
          </a:xfrm>
        </p:grpSpPr>
        <p:sp>
          <p:nvSpPr>
            <p:cNvPr id="8" name="Serbest Form: Şekil 7">
              <a:extLst>
                <a:ext uri="{FF2B5EF4-FFF2-40B4-BE49-F238E27FC236}">
                  <a16:creationId xmlns="" xmlns:a16="http://schemas.microsoft.com/office/drawing/2014/main" id="{8D54F342-B237-422B-A1D5-FF87C7E860A7}"/>
                </a:ext>
              </a:extLst>
            </p:cNvPr>
            <p:cNvSpPr/>
            <p:nvPr/>
          </p:nvSpPr>
          <p:spPr>
            <a:xfrm>
              <a:off x="8072043" y="2187193"/>
              <a:ext cx="1494272" cy="971276"/>
            </a:xfrm>
            <a:custGeom>
              <a:avLst/>
              <a:gdLst>
                <a:gd name="connsiteX0" fmla="*/ 0 w 1494272"/>
                <a:gd name="connsiteY0" fmla="*/ 161883 h 971276"/>
                <a:gd name="connsiteX1" fmla="*/ 161883 w 1494272"/>
                <a:gd name="connsiteY1" fmla="*/ 0 h 971276"/>
                <a:gd name="connsiteX2" fmla="*/ 1332389 w 1494272"/>
                <a:gd name="connsiteY2" fmla="*/ 0 h 971276"/>
                <a:gd name="connsiteX3" fmla="*/ 1494272 w 1494272"/>
                <a:gd name="connsiteY3" fmla="*/ 161883 h 971276"/>
                <a:gd name="connsiteX4" fmla="*/ 1494272 w 1494272"/>
                <a:gd name="connsiteY4" fmla="*/ 809393 h 971276"/>
                <a:gd name="connsiteX5" fmla="*/ 1332389 w 1494272"/>
                <a:gd name="connsiteY5" fmla="*/ 971276 h 971276"/>
                <a:gd name="connsiteX6" fmla="*/ 161883 w 1494272"/>
                <a:gd name="connsiteY6" fmla="*/ 971276 h 971276"/>
                <a:gd name="connsiteX7" fmla="*/ 0 w 1494272"/>
                <a:gd name="connsiteY7" fmla="*/ 809393 h 971276"/>
                <a:gd name="connsiteX8" fmla="*/ 0 w 1494272"/>
                <a:gd name="connsiteY8" fmla="*/ 161883 h 971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4272" h="971276">
                  <a:moveTo>
                    <a:pt x="0" y="161883"/>
                  </a:moveTo>
                  <a:cubicBezTo>
                    <a:pt x="0" y="72477"/>
                    <a:pt x="72477" y="0"/>
                    <a:pt x="161883" y="0"/>
                  </a:cubicBezTo>
                  <a:lnTo>
                    <a:pt x="1332389" y="0"/>
                  </a:lnTo>
                  <a:cubicBezTo>
                    <a:pt x="1421795" y="0"/>
                    <a:pt x="1494272" y="72477"/>
                    <a:pt x="1494272" y="161883"/>
                  </a:cubicBezTo>
                  <a:lnTo>
                    <a:pt x="1494272" y="809393"/>
                  </a:lnTo>
                  <a:cubicBezTo>
                    <a:pt x="1494272" y="898799"/>
                    <a:pt x="1421795" y="971276"/>
                    <a:pt x="1332389" y="971276"/>
                  </a:cubicBezTo>
                  <a:lnTo>
                    <a:pt x="161883" y="971276"/>
                  </a:lnTo>
                  <a:cubicBezTo>
                    <a:pt x="72477" y="971276"/>
                    <a:pt x="0" y="898799"/>
                    <a:pt x="0" y="809393"/>
                  </a:cubicBezTo>
                  <a:lnTo>
                    <a:pt x="0" y="16188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714" tIns="161714" rIns="161714" bIns="161714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3000" kern="1200"/>
            </a:p>
          </p:txBody>
        </p:sp>
        <p:sp>
          <p:nvSpPr>
            <p:cNvPr id="9" name="Serbest Form: Şekil 8">
              <a:extLst>
                <a:ext uri="{FF2B5EF4-FFF2-40B4-BE49-F238E27FC236}">
                  <a16:creationId xmlns="" xmlns:a16="http://schemas.microsoft.com/office/drawing/2014/main" id="{AB74A334-5F41-4667-95C0-FAA725060C07}"/>
                </a:ext>
              </a:extLst>
            </p:cNvPr>
            <p:cNvSpPr/>
            <p:nvPr/>
          </p:nvSpPr>
          <p:spPr>
            <a:xfrm>
              <a:off x="6877468" y="2672831"/>
              <a:ext cx="3883422" cy="388342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699127" y="153817"/>
                  </a:moveTo>
                  <a:arcTo wR="1941711" hR="1941711" stAng="17577557" swAng="1962980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Serbest Form: Şekil 9">
              <a:extLst>
                <a:ext uri="{FF2B5EF4-FFF2-40B4-BE49-F238E27FC236}">
                  <a16:creationId xmlns="" xmlns:a16="http://schemas.microsoft.com/office/drawing/2014/main" id="{B3360CD5-5390-4364-84A8-B4A8FF9CC563}"/>
                </a:ext>
              </a:extLst>
            </p:cNvPr>
            <p:cNvSpPr/>
            <p:nvPr/>
          </p:nvSpPr>
          <p:spPr>
            <a:xfrm>
              <a:off x="9918720" y="3528882"/>
              <a:ext cx="1494272" cy="971276"/>
            </a:xfrm>
            <a:custGeom>
              <a:avLst/>
              <a:gdLst>
                <a:gd name="connsiteX0" fmla="*/ 0 w 1494272"/>
                <a:gd name="connsiteY0" fmla="*/ 161883 h 971276"/>
                <a:gd name="connsiteX1" fmla="*/ 161883 w 1494272"/>
                <a:gd name="connsiteY1" fmla="*/ 0 h 971276"/>
                <a:gd name="connsiteX2" fmla="*/ 1332389 w 1494272"/>
                <a:gd name="connsiteY2" fmla="*/ 0 h 971276"/>
                <a:gd name="connsiteX3" fmla="*/ 1494272 w 1494272"/>
                <a:gd name="connsiteY3" fmla="*/ 161883 h 971276"/>
                <a:gd name="connsiteX4" fmla="*/ 1494272 w 1494272"/>
                <a:gd name="connsiteY4" fmla="*/ 809393 h 971276"/>
                <a:gd name="connsiteX5" fmla="*/ 1332389 w 1494272"/>
                <a:gd name="connsiteY5" fmla="*/ 971276 h 971276"/>
                <a:gd name="connsiteX6" fmla="*/ 161883 w 1494272"/>
                <a:gd name="connsiteY6" fmla="*/ 971276 h 971276"/>
                <a:gd name="connsiteX7" fmla="*/ 0 w 1494272"/>
                <a:gd name="connsiteY7" fmla="*/ 809393 h 971276"/>
                <a:gd name="connsiteX8" fmla="*/ 0 w 1494272"/>
                <a:gd name="connsiteY8" fmla="*/ 161883 h 971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4272" h="971276">
                  <a:moveTo>
                    <a:pt x="0" y="161883"/>
                  </a:moveTo>
                  <a:cubicBezTo>
                    <a:pt x="0" y="72477"/>
                    <a:pt x="72477" y="0"/>
                    <a:pt x="161883" y="0"/>
                  </a:cubicBezTo>
                  <a:lnTo>
                    <a:pt x="1332389" y="0"/>
                  </a:lnTo>
                  <a:cubicBezTo>
                    <a:pt x="1421795" y="0"/>
                    <a:pt x="1494272" y="72477"/>
                    <a:pt x="1494272" y="161883"/>
                  </a:cubicBezTo>
                  <a:lnTo>
                    <a:pt x="1494272" y="809393"/>
                  </a:lnTo>
                  <a:cubicBezTo>
                    <a:pt x="1494272" y="898799"/>
                    <a:pt x="1421795" y="971276"/>
                    <a:pt x="1332389" y="971276"/>
                  </a:cubicBezTo>
                  <a:lnTo>
                    <a:pt x="161883" y="971276"/>
                  </a:lnTo>
                  <a:cubicBezTo>
                    <a:pt x="72477" y="971276"/>
                    <a:pt x="0" y="898799"/>
                    <a:pt x="0" y="809393"/>
                  </a:cubicBezTo>
                  <a:lnTo>
                    <a:pt x="0" y="16188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714" tIns="161714" rIns="161714" bIns="161714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3000" kern="1200" dirty="0"/>
            </a:p>
          </p:txBody>
        </p:sp>
        <p:sp>
          <p:nvSpPr>
            <p:cNvPr id="11" name="Serbest Form: Şekil 10">
              <a:extLst>
                <a:ext uri="{FF2B5EF4-FFF2-40B4-BE49-F238E27FC236}">
                  <a16:creationId xmlns="" xmlns:a16="http://schemas.microsoft.com/office/drawing/2014/main" id="{1B25F974-41E6-4158-9962-1322E0174970}"/>
                </a:ext>
              </a:extLst>
            </p:cNvPr>
            <p:cNvSpPr/>
            <p:nvPr/>
          </p:nvSpPr>
          <p:spPr>
            <a:xfrm>
              <a:off x="6877468" y="2672831"/>
              <a:ext cx="3883422" cy="388342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880742" y="1839745"/>
                  </a:moveTo>
                  <a:arcTo wR="1941711" hR="1941711" stAng="21419390" swAng="2197411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Serbest Form: Şekil 11">
              <a:extLst>
                <a:ext uri="{FF2B5EF4-FFF2-40B4-BE49-F238E27FC236}">
                  <a16:creationId xmlns="" xmlns:a16="http://schemas.microsoft.com/office/drawing/2014/main" id="{65DBD83E-3DA6-419D-8B32-457CA78E0D32}"/>
                </a:ext>
              </a:extLst>
            </p:cNvPr>
            <p:cNvSpPr/>
            <p:nvPr/>
          </p:nvSpPr>
          <p:spPr>
            <a:xfrm>
              <a:off x="9213352" y="5699781"/>
              <a:ext cx="1494272" cy="971276"/>
            </a:xfrm>
            <a:custGeom>
              <a:avLst/>
              <a:gdLst>
                <a:gd name="connsiteX0" fmla="*/ 0 w 1494272"/>
                <a:gd name="connsiteY0" fmla="*/ 161883 h 971276"/>
                <a:gd name="connsiteX1" fmla="*/ 161883 w 1494272"/>
                <a:gd name="connsiteY1" fmla="*/ 0 h 971276"/>
                <a:gd name="connsiteX2" fmla="*/ 1332389 w 1494272"/>
                <a:gd name="connsiteY2" fmla="*/ 0 h 971276"/>
                <a:gd name="connsiteX3" fmla="*/ 1494272 w 1494272"/>
                <a:gd name="connsiteY3" fmla="*/ 161883 h 971276"/>
                <a:gd name="connsiteX4" fmla="*/ 1494272 w 1494272"/>
                <a:gd name="connsiteY4" fmla="*/ 809393 h 971276"/>
                <a:gd name="connsiteX5" fmla="*/ 1332389 w 1494272"/>
                <a:gd name="connsiteY5" fmla="*/ 971276 h 971276"/>
                <a:gd name="connsiteX6" fmla="*/ 161883 w 1494272"/>
                <a:gd name="connsiteY6" fmla="*/ 971276 h 971276"/>
                <a:gd name="connsiteX7" fmla="*/ 0 w 1494272"/>
                <a:gd name="connsiteY7" fmla="*/ 809393 h 971276"/>
                <a:gd name="connsiteX8" fmla="*/ 0 w 1494272"/>
                <a:gd name="connsiteY8" fmla="*/ 161883 h 971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4272" h="971276">
                  <a:moveTo>
                    <a:pt x="0" y="161883"/>
                  </a:moveTo>
                  <a:cubicBezTo>
                    <a:pt x="0" y="72477"/>
                    <a:pt x="72477" y="0"/>
                    <a:pt x="161883" y="0"/>
                  </a:cubicBezTo>
                  <a:lnTo>
                    <a:pt x="1332389" y="0"/>
                  </a:lnTo>
                  <a:cubicBezTo>
                    <a:pt x="1421795" y="0"/>
                    <a:pt x="1494272" y="72477"/>
                    <a:pt x="1494272" y="161883"/>
                  </a:cubicBezTo>
                  <a:lnTo>
                    <a:pt x="1494272" y="809393"/>
                  </a:lnTo>
                  <a:cubicBezTo>
                    <a:pt x="1494272" y="898799"/>
                    <a:pt x="1421795" y="971276"/>
                    <a:pt x="1332389" y="971276"/>
                  </a:cubicBezTo>
                  <a:lnTo>
                    <a:pt x="161883" y="971276"/>
                  </a:lnTo>
                  <a:cubicBezTo>
                    <a:pt x="72477" y="971276"/>
                    <a:pt x="0" y="898799"/>
                    <a:pt x="0" y="809393"/>
                  </a:cubicBezTo>
                  <a:lnTo>
                    <a:pt x="0" y="16188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714" tIns="161714" rIns="161714" bIns="161714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3000" kern="1200"/>
            </a:p>
          </p:txBody>
        </p:sp>
        <p:sp>
          <p:nvSpPr>
            <p:cNvPr id="13" name="Serbest Form: Şekil 12">
              <a:extLst>
                <a:ext uri="{FF2B5EF4-FFF2-40B4-BE49-F238E27FC236}">
                  <a16:creationId xmlns="" xmlns:a16="http://schemas.microsoft.com/office/drawing/2014/main" id="{36939DCB-8C39-49CB-9ECB-4C06EE8E9D9C}"/>
                </a:ext>
              </a:extLst>
            </p:cNvPr>
            <p:cNvSpPr/>
            <p:nvPr/>
          </p:nvSpPr>
          <p:spPr>
            <a:xfrm>
              <a:off x="6877468" y="2672831"/>
              <a:ext cx="3883422" cy="388342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328161" y="3844576"/>
                  </a:moveTo>
                  <a:arcTo wR="1941711" hR="1941711" stAng="4711201" swAng="1377599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Serbest Form: Şekil 13">
              <a:extLst>
                <a:ext uri="{FF2B5EF4-FFF2-40B4-BE49-F238E27FC236}">
                  <a16:creationId xmlns="" xmlns:a16="http://schemas.microsoft.com/office/drawing/2014/main" id="{EB26CAB3-FF36-42E4-9CA4-F7CDA34D9131}"/>
                </a:ext>
              </a:extLst>
            </p:cNvPr>
            <p:cNvSpPr/>
            <p:nvPr/>
          </p:nvSpPr>
          <p:spPr>
            <a:xfrm>
              <a:off x="6930734" y="5699781"/>
              <a:ext cx="1494272" cy="971276"/>
            </a:xfrm>
            <a:custGeom>
              <a:avLst/>
              <a:gdLst>
                <a:gd name="connsiteX0" fmla="*/ 0 w 1494272"/>
                <a:gd name="connsiteY0" fmla="*/ 161883 h 971276"/>
                <a:gd name="connsiteX1" fmla="*/ 161883 w 1494272"/>
                <a:gd name="connsiteY1" fmla="*/ 0 h 971276"/>
                <a:gd name="connsiteX2" fmla="*/ 1332389 w 1494272"/>
                <a:gd name="connsiteY2" fmla="*/ 0 h 971276"/>
                <a:gd name="connsiteX3" fmla="*/ 1494272 w 1494272"/>
                <a:gd name="connsiteY3" fmla="*/ 161883 h 971276"/>
                <a:gd name="connsiteX4" fmla="*/ 1494272 w 1494272"/>
                <a:gd name="connsiteY4" fmla="*/ 809393 h 971276"/>
                <a:gd name="connsiteX5" fmla="*/ 1332389 w 1494272"/>
                <a:gd name="connsiteY5" fmla="*/ 971276 h 971276"/>
                <a:gd name="connsiteX6" fmla="*/ 161883 w 1494272"/>
                <a:gd name="connsiteY6" fmla="*/ 971276 h 971276"/>
                <a:gd name="connsiteX7" fmla="*/ 0 w 1494272"/>
                <a:gd name="connsiteY7" fmla="*/ 809393 h 971276"/>
                <a:gd name="connsiteX8" fmla="*/ 0 w 1494272"/>
                <a:gd name="connsiteY8" fmla="*/ 161883 h 971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4272" h="971276">
                  <a:moveTo>
                    <a:pt x="0" y="161883"/>
                  </a:moveTo>
                  <a:cubicBezTo>
                    <a:pt x="0" y="72477"/>
                    <a:pt x="72477" y="0"/>
                    <a:pt x="161883" y="0"/>
                  </a:cubicBezTo>
                  <a:lnTo>
                    <a:pt x="1332389" y="0"/>
                  </a:lnTo>
                  <a:cubicBezTo>
                    <a:pt x="1421795" y="0"/>
                    <a:pt x="1494272" y="72477"/>
                    <a:pt x="1494272" y="161883"/>
                  </a:cubicBezTo>
                  <a:lnTo>
                    <a:pt x="1494272" y="809393"/>
                  </a:lnTo>
                  <a:cubicBezTo>
                    <a:pt x="1494272" y="898799"/>
                    <a:pt x="1421795" y="971276"/>
                    <a:pt x="1332389" y="971276"/>
                  </a:cubicBezTo>
                  <a:lnTo>
                    <a:pt x="161883" y="971276"/>
                  </a:lnTo>
                  <a:cubicBezTo>
                    <a:pt x="72477" y="971276"/>
                    <a:pt x="0" y="898799"/>
                    <a:pt x="0" y="809393"/>
                  </a:cubicBezTo>
                  <a:lnTo>
                    <a:pt x="0" y="16188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714" tIns="161714" rIns="161714" bIns="161714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3000" kern="1200"/>
            </a:p>
          </p:txBody>
        </p:sp>
        <p:sp>
          <p:nvSpPr>
            <p:cNvPr id="15" name="Serbest Form: Şekil 14">
              <a:extLst>
                <a:ext uri="{FF2B5EF4-FFF2-40B4-BE49-F238E27FC236}">
                  <a16:creationId xmlns="" xmlns:a16="http://schemas.microsoft.com/office/drawing/2014/main" id="{395122F4-A1FA-4DFF-A5ED-50215EAF54F0}"/>
                </a:ext>
              </a:extLst>
            </p:cNvPr>
            <p:cNvSpPr/>
            <p:nvPr/>
          </p:nvSpPr>
          <p:spPr>
            <a:xfrm>
              <a:off x="6877468" y="2672831"/>
              <a:ext cx="3883422" cy="388342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24669" y="3016614"/>
                  </a:moveTo>
                  <a:arcTo wR="1941711" hR="1941711" stAng="8783199" swAng="2197411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Serbest Form: Şekil 15">
              <a:extLst>
                <a:ext uri="{FF2B5EF4-FFF2-40B4-BE49-F238E27FC236}">
                  <a16:creationId xmlns="" xmlns:a16="http://schemas.microsoft.com/office/drawing/2014/main" id="{E8B88AD9-B738-41B6-A989-7162C65C26BD}"/>
                </a:ext>
              </a:extLst>
            </p:cNvPr>
            <p:cNvSpPr/>
            <p:nvPr/>
          </p:nvSpPr>
          <p:spPr>
            <a:xfrm>
              <a:off x="6225366" y="3528882"/>
              <a:ext cx="1494272" cy="971276"/>
            </a:xfrm>
            <a:custGeom>
              <a:avLst/>
              <a:gdLst>
                <a:gd name="connsiteX0" fmla="*/ 0 w 1494272"/>
                <a:gd name="connsiteY0" fmla="*/ 161883 h 971276"/>
                <a:gd name="connsiteX1" fmla="*/ 161883 w 1494272"/>
                <a:gd name="connsiteY1" fmla="*/ 0 h 971276"/>
                <a:gd name="connsiteX2" fmla="*/ 1332389 w 1494272"/>
                <a:gd name="connsiteY2" fmla="*/ 0 h 971276"/>
                <a:gd name="connsiteX3" fmla="*/ 1494272 w 1494272"/>
                <a:gd name="connsiteY3" fmla="*/ 161883 h 971276"/>
                <a:gd name="connsiteX4" fmla="*/ 1494272 w 1494272"/>
                <a:gd name="connsiteY4" fmla="*/ 809393 h 971276"/>
                <a:gd name="connsiteX5" fmla="*/ 1332389 w 1494272"/>
                <a:gd name="connsiteY5" fmla="*/ 971276 h 971276"/>
                <a:gd name="connsiteX6" fmla="*/ 161883 w 1494272"/>
                <a:gd name="connsiteY6" fmla="*/ 971276 h 971276"/>
                <a:gd name="connsiteX7" fmla="*/ 0 w 1494272"/>
                <a:gd name="connsiteY7" fmla="*/ 809393 h 971276"/>
                <a:gd name="connsiteX8" fmla="*/ 0 w 1494272"/>
                <a:gd name="connsiteY8" fmla="*/ 161883 h 971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4272" h="971276">
                  <a:moveTo>
                    <a:pt x="0" y="161883"/>
                  </a:moveTo>
                  <a:cubicBezTo>
                    <a:pt x="0" y="72477"/>
                    <a:pt x="72477" y="0"/>
                    <a:pt x="161883" y="0"/>
                  </a:cubicBezTo>
                  <a:lnTo>
                    <a:pt x="1332389" y="0"/>
                  </a:lnTo>
                  <a:cubicBezTo>
                    <a:pt x="1421795" y="0"/>
                    <a:pt x="1494272" y="72477"/>
                    <a:pt x="1494272" y="161883"/>
                  </a:cubicBezTo>
                  <a:lnTo>
                    <a:pt x="1494272" y="809393"/>
                  </a:lnTo>
                  <a:cubicBezTo>
                    <a:pt x="1494272" y="898799"/>
                    <a:pt x="1421795" y="971276"/>
                    <a:pt x="1332389" y="971276"/>
                  </a:cubicBezTo>
                  <a:lnTo>
                    <a:pt x="161883" y="971276"/>
                  </a:lnTo>
                  <a:cubicBezTo>
                    <a:pt x="72477" y="971276"/>
                    <a:pt x="0" y="898799"/>
                    <a:pt x="0" y="809393"/>
                  </a:cubicBezTo>
                  <a:lnTo>
                    <a:pt x="0" y="16188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714" tIns="161714" rIns="161714" bIns="161714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3000" kern="1200"/>
            </a:p>
          </p:txBody>
        </p:sp>
        <p:sp>
          <p:nvSpPr>
            <p:cNvPr id="17" name="Serbest Form: Şekil 16">
              <a:extLst>
                <a:ext uri="{FF2B5EF4-FFF2-40B4-BE49-F238E27FC236}">
                  <a16:creationId xmlns="" xmlns:a16="http://schemas.microsoft.com/office/drawing/2014/main" id="{046A5AAB-F78D-4732-866F-1B0C59AA9A69}"/>
                </a:ext>
              </a:extLst>
            </p:cNvPr>
            <p:cNvSpPr/>
            <p:nvPr/>
          </p:nvSpPr>
          <p:spPr>
            <a:xfrm>
              <a:off x="6877468" y="2672831"/>
              <a:ext cx="3883422" cy="388342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38132" y="846823"/>
                  </a:moveTo>
                  <a:arcTo wR="1941711" hR="1941711" stAng="12859463" swAng="1962980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9" name="Grup 18">
            <a:extLst>
              <a:ext uri="{FF2B5EF4-FFF2-40B4-BE49-F238E27FC236}">
                <a16:creationId xmlns="" xmlns:a16="http://schemas.microsoft.com/office/drawing/2014/main" id="{CBD003BD-62D0-48D5-96A5-09046C1CC505}"/>
              </a:ext>
            </a:extLst>
          </p:cNvPr>
          <p:cNvGrpSpPr/>
          <p:nvPr/>
        </p:nvGrpSpPr>
        <p:grpSpPr>
          <a:xfrm>
            <a:off x="2061298" y="1464290"/>
            <a:ext cx="5000645" cy="4128506"/>
            <a:chOff x="6450968" y="2334094"/>
            <a:chExt cx="5000645" cy="4128506"/>
          </a:xfrm>
        </p:grpSpPr>
        <p:sp>
          <p:nvSpPr>
            <p:cNvPr id="415761" name="Text Box 17"/>
            <p:cNvSpPr txBox="1">
              <a:spLocks noChangeArrowheads="1"/>
            </p:cNvSpPr>
            <p:nvPr/>
          </p:nvSpPr>
          <p:spPr bwMode="auto">
            <a:xfrm>
              <a:off x="7993041" y="2334094"/>
              <a:ext cx="1585913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600" b="1" u="sng" dirty="0">
                  <a:solidFill>
                    <a:schemeClr val="bg1"/>
                  </a:solidFill>
                  <a:latin typeface="+mj-lt"/>
                </a:rPr>
                <a:t>Demir Çelik Sektörü</a:t>
              </a:r>
              <a:endParaRPr lang="en-US" sz="1600" b="1" u="sng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15757" name="Text Box 13"/>
            <p:cNvSpPr txBox="1">
              <a:spLocks noChangeArrowheads="1"/>
            </p:cNvSpPr>
            <p:nvPr/>
          </p:nvSpPr>
          <p:spPr bwMode="auto">
            <a:xfrm>
              <a:off x="9940691" y="3691354"/>
              <a:ext cx="1510922" cy="6463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200" b="1" u="sng" dirty="0" smtClean="0">
                  <a:solidFill>
                    <a:schemeClr val="bg1"/>
                  </a:solidFill>
                  <a:latin typeface="+mj-lt"/>
                </a:rPr>
                <a:t>Turizm, Ayakkabıcılık ve Mobilyacılık Sektörleri</a:t>
              </a:r>
              <a:endParaRPr lang="en-US" sz="1200" b="1" u="sng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15756" name="Text Box 12"/>
            <p:cNvSpPr txBox="1">
              <a:spLocks noChangeArrowheads="1"/>
            </p:cNvSpPr>
            <p:nvPr/>
          </p:nvSpPr>
          <p:spPr bwMode="auto">
            <a:xfrm>
              <a:off x="9393427" y="5877825"/>
              <a:ext cx="1111939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400" b="1" u="sng" dirty="0">
                  <a:solidFill>
                    <a:schemeClr val="bg1"/>
                  </a:solidFill>
                  <a:latin typeface="+mj-lt"/>
                </a:rPr>
                <a:t>Tarım</a:t>
              </a:r>
              <a:r>
                <a:rPr lang="tr-TR" b="1" u="sng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tr-TR" sz="1400" b="1" u="sng" dirty="0">
                  <a:solidFill>
                    <a:schemeClr val="bg1"/>
                  </a:solidFill>
                  <a:latin typeface="+mj-lt"/>
                </a:rPr>
                <a:t>Sektörü</a:t>
              </a:r>
              <a:endParaRPr lang="en-US" sz="1400" b="1" u="sng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15759" name="Text Box 15"/>
            <p:cNvSpPr txBox="1">
              <a:spLocks noChangeArrowheads="1"/>
            </p:cNvSpPr>
            <p:nvPr/>
          </p:nvSpPr>
          <p:spPr bwMode="auto">
            <a:xfrm>
              <a:off x="7153631" y="5838203"/>
              <a:ext cx="1048477" cy="5232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400" b="1" u="sng" dirty="0">
                  <a:solidFill>
                    <a:schemeClr val="bg1"/>
                  </a:solidFill>
                  <a:latin typeface="+mj-lt"/>
                </a:rPr>
                <a:t>Lojistik Sektörü</a:t>
              </a:r>
              <a:endParaRPr lang="en-US" sz="1400" b="1" u="sng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15758" name="Text Box 14"/>
            <p:cNvSpPr txBox="1">
              <a:spLocks noChangeArrowheads="1"/>
            </p:cNvSpPr>
            <p:nvPr/>
          </p:nvSpPr>
          <p:spPr bwMode="auto">
            <a:xfrm>
              <a:off x="6450968" y="3672796"/>
              <a:ext cx="1152129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600" b="1" u="sng" dirty="0">
                  <a:solidFill>
                    <a:schemeClr val="bg1"/>
                  </a:solidFill>
                  <a:latin typeface="+mj-lt"/>
                </a:rPr>
                <a:t>Filtre Sektörü</a:t>
              </a:r>
              <a:endParaRPr lang="en-US" sz="1600" b="1" u="sng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21" name="Slayt Numarası Yer Tutucusu 3">
            <a:extLst>
              <a:ext uri="{FF2B5EF4-FFF2-40B4-BE49-F238E27FC236}">
                <a16:creationId xmlns="" xmlns:a16="http://schemas.microsoft.com/office/drawing/2014/main" id="{1C8FD504-7A6E-421D-A03C-D92EB1F24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517847"/>
            <a:ext cx="2133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>
          <a:xfrm>
            <a:off x="7010400" y="6477794"/>
            <a:ext cx="2133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17412" name="8 Metin kutusu"/>
          <p:cNvSpPr txBox="1">
            <a:spLocks noChangeArrowheads="1"/>
          </p:cNvSpPr>
          <p:nvPr/>
        </p:nvSpPr>
        <p:spPr bwMode="auto">
          <a:xfrm>
            <a:off x="123675" y="862105"/>
            <a:ext cx="86788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sz="1600" dirty="0"/>
              <a:t> </a:t>
            </a:r>
            <a:r>
              <a:rPr lang="tr-TR" sz="1600" dirty="0" smtClean="0"/>
              <a:t>             </a:t>
            </a:r>
            <a:r>
              <a:rPr lang="tr-TR" sz="1600" u="sng" dirty="0" smtClean="0"/>
              <a:t>Bölgemizin </a:t>
            </a:r>
            <a:r>
              <a:rPr lang="tr-TR" sz="1600" u="sng" dirty="0"/>
              <a:t>önemli sektörleriyle ilgili bilgi vermek gerekirse; katma değer yaratan, istihdam sağlayan ve endüstrinin lokomotifi konumundaki demir çelik sektörü bölgemizde oldukça gelişmiştir</a:t>
            </a:r>
            <a:r>
              <a:rPr lang="tr-TR" sz="1600" dirty="0"/>
              <a:t>.</a:t>
            </a:r>
          </a:p>
        </p:txBody>
      </p:sp>
      <p:pic>
        <p:nvPicPr>
          <p:cNvPr id="17413" name="Picture 3" descr="C:\Users\Burcu\Desktop\Resi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1688" y="15081"/>
            <a:ext cx="7223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erbest Form: Şekil 9">
            <a:extLst>
              <a:ext uri="{FF2B5EF4-FFF2-40B4-BE49-F238E27FC236}">
                <a16:creationId xmlns="" xmlns:a16="http://schemas.microsoft.com/office/drawing/2014/main" id="{7EF4753F-243C-4F1B-9672-64F86E0F8E45}"/>
              </a:ext>
            </a:extLst>
          </p:cNvPr>
          <p:cNvSpPr/>
          <p:nvPr/>
        </p:nvSpPr>
        <p:spPr>
          <a:xfrm>
            <a:off x="3455151" y="37851"/>
            <a:ext cx="1976493" cy="80749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u="sng" dirty="0">
                <a:solidFill>
                  <a:schemeClr val="bg1"/>
                </a:solidFill>
                <a:latin typeface="+mj-lt"/>
              </a:rPr>
              <a:t>Demir Çelik Sektörü</a:t>
            </a:r>
            <a:endParaRPr lang="en-US" b="1" u="sng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8" name="Grafik 7">
            <a:extLst>
              <a:ext uri="{FF2B5EF4-FFF2-40B4-BE49-F238E27FC236}">
                <a16:creationId xmlns="" xmlns:a16="http://schemas.microsoft.com/office/drawing/2014/main" id="{D992FFB8-B8D0-4A9C-A778-CF45E87B3D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4460873"/>
              </p:ext>
            </p:extLst>
          </p:nvPr>
        </p:nvGraphicFramePr>
        <p:xfrm>
          <a:off x="166472" y="3121291"/>
          <a:ext cx="3447014" cy="2940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Dikdörtgen: Köşeleri Yuvarlatılmış 8">
            <a:extLst>
              <a:ext uri="{FF2B5EF4-FFF2-40B4-BE49-F238E27FC236}">
                <a16:creationId xmlns="" xmlns:a16="http://schemas.microsoft.com/office/drawing/2014/main" id="{2E098017-3DA5-4750-A3EC-7F2CF341BFF3}"/>
              </a:ext>
            </a:extLst>
          </p:cNvPr>
          <p:cNvSpPr/>
          <p:nvPr/>
        </p:nvSpPr>
        <p:spPr>
          <a:xfrm>
            <a:off x="490346" y="2222940"/>
            <a:ext cx="2952800" cy="802740"/>
          </a:xfrm>
          <a:prstGeom prst="roundRect">
            <a:avLst>
              <a:gd name="adj" fmla="val 10000"/>
            </a:avLst>
          </a:prstGeom>
          <a:solidFill>
            <a:srgbClr val="0E38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 smtClean="0">
                <a:solidFill>
                  <a:schemeClr val="lt1"/>
                </a:solidFill>
              </a:rPr>
              <a:t>Türkiye Ham </a:t>
            </a:r>
            <a:r>
              <a:rPr lang="tr-TR" sz="1600" b="1" dirty="0">
                <a:solidFill>
                  <a:schemeClr val="lt1"/>
                </a:solidFill>
              </a:rPr>
              <a:t>çelik üretimi </a:t>
            </a:r>
            <a:r>
              <a:rPr lang="tr-TR" sz="1600" b="1" dirty="0"/>
              <a:t>&amp;</a:t>
            </a:r>
            <a:r>
              <a:rPr lang="tr-TR" sz="1600" b="1" dirty="0" smtClean="0">
                <a:solidFill>
                  <a:schemeClr val="lt1"/>
                </a:solidFill>
              </a:rPr>
              <a:t> </a:t>
            </a:r>
            <a:r>
              <a:rPr lang="tr-TR" sz="1600" b="1" dirty="0">
                <a:solidFill>
                  <a:schemeClr val="lt1"/>
                </a:solidFill>
              </a:rPr>
              <a:t>nihai çelik mamul tüketimi </a:t>
            </a:r>
          </a:p>
          <a:p>
            <a:pPr algn="ctr"/>
            <a:r>
              <a:rPr lang="tr-TR" sz="1600" b="1" dirty="0">
                <a:solidFill>
                  <a:schemeClr val="lt1"/>
                </a:solidFill>
              </a:rPr>
              <a:t>(</a:t>
            </a:r>
            <a:r>
              <a:rPr lang="tr-TR" sz="1600" b="1" dirty="0" smtClean="0">
                <a:solidFill>
                  <a:schemeClr val="lt1"/>
                </a:solidFill>
              </a:rPr>
              <a:t>Milyon Ton)</a:t>
            </a:r>
            <a:endParaRPr lang="tr-TR" sz="1600" b="1" dirty="0">
              <a:solidFill>
                <a:schemeClr val="lt1"/>
              </a:solidFill>
            </a:endParaRPr>
          </a:p>
        </p:txBody>
      </p:sp>
      <p:sp>
        <p:nvSpPr>
          <p:cNvPr id="12" name="Serbest Form: Şekil 11">
            <a:extLst>
              <a:ext uri="{FF2B5EF4-FFF2-40B4-BE49-F238E27FC236}">
                <a16:creationId xmlns="" xmlns:a16="http://schemas.microsoft.com/office/drawing/2014/main" id="{4CB554DD-3489-4FE7-AB31-D819D7E0BEA3}"/>
              </a:ext>
            </a:extLst>
          </p:cNvPr>
          <p:cNvSpPr/>
          <p:nvPr/>
        </p:nvSpPr>
        <p:spPr>
          <a:xfrm>
            <a:off x="3779912" y="1607395"/>
            <a:ext cx="4950509" cy="725450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u="sng" dirty="0"/>
              <a:t>Demir çelik sektörü ülkemizin 4. büyük ihracatçı sektörü olurken, Hatay’ın en önemli sektörlerinin başında gelmektedir</a:t>
            </a:r>
            <a:r>
              <a:rPr lang="tr-TR" sz="1400" dirty="0"/>
              <a:t>.</a:t>
            </a:r>
            <a:endParaRPr lang="en-US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Serbest Form: Şekil 12">
            <a:extLst>
              <a:ext uri="{FF2B5EF4-FFF2-40B4-BE49-F238E27FC236}">
                <a16:creationId xmlns="" xmlns:a16="http://schemas.microsoft.com/office/drawing/2014/main" id="{6F23C274-EE4F-4E58-B92C-1C76C555CEB8}"/>
              </a:ext>
            </a:extLst>
          </p:cNvPr>
          <p:cNvSpPr/>
          <p:nvPr/>
        </p:nvSpPr>
        <p:spPr>
          <a:xfrm>
            <a:off x="3779910" y="2432169"/>
            <a:ext cx="4950509" cy="128486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algn="just"/>
            <a:r>
              <a:rPr lang="tr-TR" sz="1400" dirty="0"/>
              <a:t>Türkiye Çelik Üreticileri Derneği’nden alınan </a:t>
            </a:r>
            <a:r>
              <a:rPr lang="tr-TR" sz="1400" dirty="0" smtClean="0"/>
              <a:t>bilgilere göre</a:t>
            </a:r>
            <a:r>
              <a:rPr lang="tr-TR" sz="1400" u="sng" dirty="0" smtClean="0"/>
              <a:t>; İskenderun </a:t>
            </a:r>
            <a:r>
              <a:rPr lang="tr-TR" sz="1400" u="sng" dirty="0"/>
              <a:t>Körfez Bölgesi’nin çelik üretim </a:t>
            </a:r>
            <a:r>
              <a:rPr lang="tr-TR" sz="1400" u="sng" dirty="0" smtClean="0"/>
              <a:t>kapasitesi, Türkiye’nin </a:t>
            </a:r>
            <a:r>
              <a:rPr lang="tr-TR" sz="1400" u="sng" dirty="0"/>
              <a:t>toplam kapasitenin yaklaşık 3’te 1’lik bölümünü oluşturmaktadır. </a:t>
            </a:r>
          </a:p>
        </p:txBody>
      </p:sp>
      <p:sp>
        <p:nvSpPr>
          <p:cNvPr id="16" name="Serbest Form: Şekil 15">
            <a:extLst>
              <a:ext uri="{FF2B5EF4-FFF2-40B4-BE49-F238E27FC236}">
                <a16:creationId xmlns="" xmlns:a16="http://schemas.microsoft.com/office/drawing/2014/main" id="{ED6F149A-C5AD-4820-9F64-3A5884A7CA3D}"/>
              </a:ext>
            </a:extLst>
          </p:cNvPr>
          <p:cNvSpPr/>
          <p:nvPr/>
        </p:nvSpPr>
        <p:spPr>
          <a:xfrm>
            <a:off x="3852058" y="3810269"/>
            <a:ext cx="4950509" cy="725450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>
              <a:defRPr/>
            </a:pPr>
            <a:r>
              <a:rPr lang="tr-TR" sz="1400" u="sng" dirty="0"/>
              <a:t>Hatay İskenderun, ham çelik ve yassı çelik üretiminde Türkiye’de 1. sırada yer almaktadır</a:t>
            </a:r>
            <a:r>
              <a:rPr lang="tr-TR" sz="1400" dirty="0"/>
              <a:t>.</a:t>
            </a:r>
            <a:endParaRPr lang="en-US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Serbest Form: Şekil 16">
            <a:extLst>
              <a:ext uri="{FF2B5EF4-FFF2-40B4-BE49-F238E27FC236}">
                <a16:creationId xmlns="" xmlns:a16="http://schemas.microsoft.com/office/drawing/2014/main" id="{F3AC304B-2AC9-43E0-BCCF-415D751B53F1}"/>
              </a:ext>
            </a:extLst>
          </p:cNvPr>
          <p:cNvSpPr/>
          <p:nvPr/>
        </p:nvSpPr>
        <p:spPr>
          <a:xfrm>
            <a:off x="3807526" y="4591395"/>
            <a:ext cx="4950509" cy="128486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algn="l"/>
            <a:r>
              <a:rPr lang="tr-TR" sz="1400" u="sng" dirty="0"/>
              <a:t>Bölgemizde üretilen; </a:t>
            </a:r>
            <a:r>
              <a:rPr lang="tr-TR" sz="1400" dirty="0"/>
              <a:t>çelik boru, kütük demir, kangal demir, inşaat demiri, rulo sac, profil ve sandviç panel gibi </a:t>
            </a:r>
            <a:r>
              <a:rPr lang="tr-TR" sz="1400" u="sng" dirty="0"/>
              <a:t>demir çelik ürünleri yurtiçi pazarlarının yanı sıra Amerika, Avrupa, Ortadoğu ve Uzakdoğu pazarlarındaki birçok ülkeye ihraç edilmektedir.</a:t>
            </a:r>
          </a:p>
        </p:txBody>
      </p:sp>
      <p:sp>
        <p:nvSpPr>
          <p:cNvPr id="20" name="Serbest Form: Şekil 19">
            <a:extLst>
              <a:ext uri="{FF2B5EF4-FFF2-40B4-BE49-F238E27FC236}">
                <a16:creationId xmlns="" xmlns:a16="http://schemas.microsoft.com/office/drawing/2014/main" id="{0A62D17A-FDE3-42C7-A6C5-2CBCF4DB1F61}"/>
              </a:ext>
            </a:extLst>
          </p:cNvPr>
          <p:cNvSpPr/>
          <p:nvPr/>
        </p:nvSpPr>
        <p:spPr>
          <a:xfrm>
            <a:off x="3779911" y="5962804"/>
            <a:ext cx="4950509" cy="725450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>
              <a:defRPr/>
            </a:pPr>
            <a:r>
              <a:rPr lang="tr-TR" sz="1400" u="sng" dirty="0"/>
              <a:t>Demir çelik sektör </a:t>
            </a:r>
            <a:r>
              <a:rPr lang="tr-TR" sz="1400" u="sng" dirty="0" smtClean="0"/>
              <a:t>yatırımları bölgemizde </a:t>
            </a:r>
            <a:r>
              <a:rPr lang="tr-TR" sz="1400" u="sng" dirty="0"/>
              <a:t>hızla devam etmektedir.</a:t>
            </a:r>
          </a:p>
        </p:txBody>
      </p:sp>
    </p:spTree>
    <p:extLst>
      <p:ext uri="{BB962C8B-B14F-4D97-AF65-F5344CB8AC3E}">
        <p14:creationId xmlns:p14="http://schemas.microsoft.com/office/powerpoint/2010/main" val="2851416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>
          <a:xfrm>
            <a:off x="7009447" y="6510885"/>
            <a:ext cx="2133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17412" name="8 Metin kutusu"/>
          <p:cNvSpPr txBox="1">
            <a:spLocks noChangeArrowheads="1"/>
          </p:cNvSpPr>
          <p:nvPr/>
        </p:nvSpPr>
        <p:spPr bwMode="auto">
          <a:xfrm>
            <a:off x="123675" y="862105"/>
            <a:ext cx="867889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sz="1600" dirty="0"/>
              <a:t>	</a:t>
            </a:r>
            <a:r>
              <a:rPr lang="tr-TR" sz="1600" u="sng" dirty="0"/>
              <a:t>Otomotiv sanayisinin önemli bir kolu olan filtre sektörünün Türkiye’deki üretim merkezi Hatay İskenderun’dur. Türkiye’de üretilen içten yanmalı motor filtrelerinin yaklaşık </a:t>
            </a:r>
            <a:r>
              <a:rPr lang="tr-TR" sz="1600" u="sng" dirty="0" smtClean="0"/>
              <a:t>%60-65’lik </a:t>
            </a:r>
            <a:r>
              <a:rPr lang="tr-TR" sz="1600" u="sng" dirty="0"/>
              <a:t>bölümü Hatay İskenderunlu firmalar tarafından üretilmektedir.</a:t>
            </a:r>
          </a:p>
          <a:p>
            <a:pPr algn="just"/>
            <a:endParaRPr lang="tr-TR" sz="1600" dirty="0"/>
          </a:p>
        </p:txBody>
      </p:sp>
      <p:pic>
        <p:nvPicPr>
          <p:cNvPr id="17413" name="Picture 3" descr="C:\Users\Burcu\Desktop\Resi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1688" y="15081"/>
            <a:ext cx="7223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erbest Form: Şekil 9">
            <a:extLst>
              <a:ext uri="{FF2B5EF4-FFF2-40B4-BE49-F238E27FC236}">
                <a16:creationId xmlns="" xmlns:a16="http://schemas.microsoft.com/office/drawing/2014/main" id="{7EF4753F-243C-4F1B-9672-64F86E0F8E45}"/>
              </a:ext>
            </a:extLst>
          </p:cNvPr>
          <p:cNvSpPr/>
          <p:nvPr/>
        </p:nvSpPr>
        <p:spPr>
          <a:xfrm>
            <a:off x="3455151" y="37851"/>
            <a:ext cx="1976493" cy="80749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u="sng" dirty="0">
                <a:solidFill>
                  <a:schemeClr val="bg1"/>
                </a:solidFill>
                <a:latin typeface="+mj-lt"/>
              </a:rPr>
              <a:t>Filtre Sektörü</a:t>
            </a:r>
            <a:endParaRPr lang="en-US" b="1" u="sng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8" name="Grafik 7">
            <a:extLst>
              <a:ext uri="{FF2B5EF4-FFF2-40B4-BE49-F238E27FC236}">
                <a16:creationId xmlns="" xmlns:a16="http://schemas.microsoft.com/office/drawing/2014/main" id="{D992FFB8-B8D0-4A9C-A778-CF45E87B3D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7215783"/>
              </p:ext>
            </p:extLst>
          </p:nvPr>
        </p:nvGraphicFramePr>
        <p:xfrm>
          <a:off x="117957" y="2710790"/>
          <a:ext cx="3447014" cy="2806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Dikdörtgen: Köşeleri Yuvarlatılmış 8">
            <a:extLst>
              <a:ext uri="{FF2B5EF4-FFF2-40B4-BE49-F238E27FC236}">
                <a16:creationId xmlns="" xmlns:a16="http://schemas.microsoft.com/office/drawing/2014/main" id="{2E098017-3DA5-4750-A3EC-7F2CF341BFF3}"/>
              </a:ext>
            </a:extLst>
          </p:cNvPr>
          <p:cNvSpPr/>
          <p:nvPr/>
        </p:nvSpPr>
        <p:spPr>
          <a:xfrm>
            <a:off x="414532" y="1907463"/>
            <a:ext cx="2952800" cy="587340"/>
          </a:xfrm>
          <a:prstGeom prst="roundRect">
            <a:avLst>
              <a:gd name="adj" fmla="val 10000"/>
            </a:avLst>
          </a:prstGeom>
          <a:solidFill>
            <a:srgbClr val="0E38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lt1"/>
                </a:solidFill>
              </a:rPr>
              <a:t>Yurt içi &amp; Yurt dışı satış hacmi</a:t>
            </a:r>
          </a:p>
          <a:p>
            <a:pPr algn="ctr"/>
            <a:r>
              <a:rPr lang="tr-TR" sz="1600" b="1" dirty="0">
                <a:solidFill>
                  <a:schemeClr val="lt1"/>
                </a:solidFill>
              </a:rPr>
              <a:t>(Milyon TL)</a:t>
            </a:r>
          </a:p>
        </p:txBody>
      </p:sp>
      <p:sp>
        <p:nvSpPr>
          <p:cNvPr id="13" name="Serbest Form: Şekil 12">
            <a:extLst>
              <a:ext uri="{FF2B5EF4-FFF2-40B4-BE49-F238E27FC236}">
                <a16:creationId xmlns="" xmlns:a16="http://schemas.microsoft.com/office/drawing/2014/main" id="{6F23C274-EE4F-4E58-B92C-1C76C555CEB8}"/>
              </a:ext>
            </a:extLst>
          </p:cNvPr>
          <p:cNvSpPr/>
          <p:nvPr/>
        </p:nvSpPr>
        <p:spPr>
          <a:xfrm>
            <a:off x="3808292" y="1907463"/>
            <a:ext cx="4950509" cy="147282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algn="just"/>
            <a:r>
              <a:rPr lang="tr-TR" sz="1400" dirty="0"/>
              <a:t>Doğu Akdeniz Kalkınma Ajansı ve Sanayi Sicil Bilgi Sistemi verilerine göre </a:t>
            </a:r>
            <a:r>
              <a:rPr lang="tr-TR" sz="1400" u="sng" dirty="0" smtClean="0"/>
              <a:t>Hatay’dan, </a:t>
            </a:r>
            <a:r>
              <a:rPr lang="tr-TR" sz="1400" u="sng" dirty="0"/>
              <a:t>2018 yılsonu itibariyle filtre sektöründe 338 milyon TL yurtiçi satışı ve 467 milyon TL yurtdışı satışı olmak üzere toplam 805 milyon TL’lik satış gerçekleştirilmiştir. </a:t>
            </a:r>
            <a:r>
              <a:rPr lang="tr-TR" sz="1400" dirty="0"/>
              <a:t>Buna göre,  filtre sektörünün toplam satışlar içindeki ihracat payı ise, </a:t>
            </a:r>
            <a:r>
              <a:rPr lang="tr-TR" sz="1400" b="1" dirty="0"/>
              <a:t>%58 </a:t>
            </a:r>
            <a:r>
              <a:rPr lang="tr-TR" sz="1400" dirty="0"/>
              <a:t>olarak </a:t>
            </a:r>
            <a:r>
              <a:rPr lang="tr-TR" sz="1400" dirty="0" smtClean="0"/>
              <a:t>gerçekleşmiştir.</a:t>
            </a:r>
            <a:endParaRPr lang="tr-TR" sz="1400" dirty="0"/>
          </a:p>
        </p:txBody>
      </p:sp>
      <p:sp>
        <p:nvSpPr>
          <p:cNvPr id="17" name="Serbest Form: Şekil 16">
            <a:extLst>
              <a:ext uri="{FF2B5EF4-FFF2-40B4-BE49-F238E27FC236}">
                <a16:creationId xmlns="" xmlns:a16="http://schemas.microsoft.com/office/drawing/2014/main" id="{F3AC304B-2AC9-43E0-BCCF-415D751B53F1}"/>
              </a:ext>
            </a:extLst>
          </p:cNvPr>
          <p:cNvSpPr/>
          <p:nvPr/>
        </p:nvSpPr>
        <p:spPr>
          <a:xfrm>
            <a:off x="3839816" y="5335560"/>
            <a:ext cx="4950509" cy="128486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algn="l"/>
            <a:r>
              <a:rPr lang="tr-TR" sz="1400" dirty="0"/>
              <a:t>Bölgemizde üretilen ve ihraç edilen başlıca filtre çeşitleri; yağ filtresi, su filtresi, hava filtresi, kabin filtresi, kurutucu filtre ve yakıt filtresi olarak sıralanabilmektedir.</a:t>
            </a:r>
          </a:p>
        </p:txBody>
      </p:sp>
      <p:sp>
        <p:nvSpPr>
          <p:cNvPr id="20" name="Serbest Form: Şekil 19">
            <a:extLst>
              <a:ext uri="{FF2B5EF4-FFF2-40B4-BE49-F238E27FC236}">
                <a16:creationId xmlns="" xmlns:a16="http://schemas.microsoft.com/office/drawing/2014/main" id="{0A62D17A-FDE3-42C7-A6C5-2CBCF4DB1F61}"/>
              </a:ext>
            </a:extLst>
          </p:cNvPr>
          <p:cNvSpPr/>
          <p:nvPr/>
        </p:nvSpPr>
        <p:spPr>
          <a:xfrm>
            <a:off x="3870801" y="3718655"/>
            <a:ext cx="4825490" cy="1413977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>
              <a:defRPr/>
            </a:pPr>
            <a:r>
              <a:rPr lang="tr-TR" sz="1400" u="sng" dirty="0"/>
              <a:t>Bölgemizdeki filtre sektörünün bir diğer önemli özelliği ise ihracatın; Almanya, Belçika, Fransa, İngiltere ve İtalya gibi ileri sanayi düzeyine sahip Avrupa Ülkelerine yapılıyor olmasıdır. Bu husus, bölgemizdeki filtre sektörünün gelişmişlik düzeyini açıklayan bir unsur olmaktadır.</a:t>
            </a:r>
          </a:p>
        </p:txBody>
      </p:sp>
    </p:spTree>
    <p:extLst>
      <p:ext uri="{BB962C8B-B14F-4D97-AF65-F5344CB8AC3E}">
        <p14:creationId xmlns:p14="http://schemas.microsoft.com/office/powerpoint/2010/main" val="389649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>
          <a:xfrm>
            <a:off x="7009447" y="6510885"/>
            <a:ext cx="2133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17412" name="8 Metin kutusu"/>
          <p:cNvSpPr txBox="1">
            <a:spLocks noChangeArrowheads="1"/>
          </p:cNvSpPr>
          <p:nvPr/>
        </p:nvSpPr>
        <p:spPr bwMode="auto">
          <a:xfrm>
            <a:off x="107504" y="845344"/>
            <a:ext cx="867889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1700" dirty="0" smtClean="0"/>
              <a:t>	</a:t>
            </a:r>
            <a:r>
              <a:rPr lang="tr-TR" sz="1700" u="sng" dirty="0" smtClean="0"/>
              <a:t>Türkiye’nin en güney bölgesindeki Hatay; ticaret </a:t>
            </a:r>
            <a:r>
              <a:rPr lang="tr-TR" sz="1700" u="sng" dirty="0"/>
              <a:t>merkezlerini birbirine bağlayan </a:t>
            </a:r>
            <a:r>
              <a:rPr lang="tr-TR" sz="1700" u="sng" dirty="0" smtClean="0"/>
              <a:t>coğrafi konumu ile stratejik açıdan önemli </a:t>
            </a:r>
            <a:r>
              <a:rPr lang="tr-TR" sz="1700" u="sng" dirty="0"/>
              <a:t>bir geçiş </a:t>
            </a:r>
            <a:r>
              <a:rPr lang="tr-TR" sz="1700" u="sng" dirty="0" smtClean="0"/>
              <a:t>noktası olmaktadır.</a:t>
            </a:r>
            <a:endParaRPr lang="tr-TR" sz="1700" u="sng" dirty="0"/>
          </a:p>
        </p:txBody>
      </p:sp>
      <p:pic>
        <p:nvPicPr>
          <p:cNvPr id="17413" name="Picture 3" descr="C:\Users\Burcu\Desktop\Resi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1688" y="15081"/>
            <a:ext cx="7223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erbest Form: Şekil 9">
            <a:extLst>
              <a:ext uri="{FF2B5EF4-FFF2-40B4-BE49-F238E27FC236}">
                <a16:creationId xmlns="" xmlns:a16="http://schemas.microsoft.com/office/drawing/2014/main" id="{7EF4753F-243C-4F1B-9672-64F86E0F8E45}"/>
              </a:ext>
            </a:extLst>
          </p:cNvPr>
          <p:cNvSpPr/>
          <p:nvPr/>
        </p:nvSpPr>
        <p:spPr>
          <a:xfrm>
            <a:off x="3455151" y="37851"/>
            <a:ext cx="1976493" cy="80749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u="sng" dirty="0">
                <a:solidFill>
                  <a:schemeClr val="bg1"/>
                </a:solidFill>
                <a:latin typeface="+mj-lt"/>
              </a:rPr>
              <a:t>Lojistik Sektörü</a:t>
            </a:r>
            <a:endParaRPr lang="en-US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Metin kutusu 11">
            <a:extLst>
              <a:ext uri="{FF2B5EF4-FFF2-40B4-BE49-F238E27FC236}">
                <a16:creationId xmlns="" xmlns:a16="http://schemas.microsoft.com/office/drawing/2014/main" id="{735A3EAB-21E6-4F7F-B117-55CFB56F214B}"/>
              </a:ext>
            </a:extLst>
          </p:cNvPr>
          <p:cNvSpPr txBox="1"/>
          <p:nvPr/>
        </p:nvSpPr>
        <p:spPr>
          <a:xfrm>
            <a:off x="319975" y="1412524"/>
            <a:ext cx="8246844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algn="ctr"/>
          </a:lstStyle>
          <a:p>
            <a:pPr algn="just"/>
            <a:r>
              <a:rPr lang="tr-TR" sz="1700" dirty="0" smtClean="0"/>
              <a:t>	Bölgemiz</a:t>
            </a:r>
            <a:r>
              <a:rPr lang="tr-TR" sz="1700" dirty="0"/>
              <a:t>, Avrupa’nın Ortadoğu’ya bağlanması noktasında stratejik açıdan önemli bir lokasyonda bulunmaktadır</a:t>
            </a:r>
            <a:r>
              <a:rPr lang="tr-TR" sz="1700" dirty="0" smtClean="0"/>
              <a:t>. </a:t>
            </a:r>
            <a:r>
              <a:rPr lang="tr-TR" sz="1700" u="sng" dirty="0" smtClean="0"/>
              <a:t>Bölgemiz, Türk Cumhuriyetleri’nin Akdeniz’e açılan kapısı konumundadır.</a:t>
            </a:r>
          </a:p>
          <a:p>
            <a:pPr algn="just"/>
            <a:endParaRPr lang="tr-TR" dirty="0"/>
          </a:p>
        </p:txBody>
      </p:sp>
      <p:pic>
        <p:nvPicPr>
          <p:cNvPr id="14" name="Resim 13">
            <a:extLst>
              <a:ext uri="{FF2B5EF4-FFF2-40B4-BE49-F238E27FC236}">
                <a16:creationId xmlns="" xmlns:a16="http://schemas.microsoft.com/office/drawing/2014/main" id="{68AC5806-5607-4772-9985-5CFC1B396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619020"/>
            <a:ext cx="6203556" cy="3493111"/>
          </a:xfrm>
          <a:prstGeom prst="rect">
            <a:avLst/>
          </a:prstGeom>
        </p:spPr>
      </p:pic>
      <p:cxnSp>
        <p:nvCxnSpPr>
          <p:cNvPr id="4" name="Düz Ok Bağlayıcısı 3"/>
          <p:cNvCxnSpPr/>
          <p:nvPr/>
        </p:nvCxnSpPr>
        <p:spPr>
          <a:xfrm flipH="1">
            <a:off x="4932040" y="3825515"/>
            <a:ext cx="792088" cy="108012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729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F722408E8A2CBE4CA241178B89560E85" ma:contentTypeVersion="12" ma:contentTypeDescription="Yeni belge oluşturun." ma:contentTypeScope="" ma:versionID="c5b33b1687a440bc30aac10f66a7bcb1">
  <xsd:schema xmlns:xsd="http://www.w3.org/2001/XMLSchema" xmlns:xs="http://www.w3.org/2001/XMLSchema" xmlns:p="http://schemas.microsoft.com/office/2006/metadata/properties" xmlns:ns3="92bd2274-a349-4f22-b32b-4fe2995e2826" xmlns:ns4="a6baf5a5-f54b-41e8-b5f9-c9cc40272260" targetNamespace="http://schemas.microsoft.com/office/2006/metadata/properties" ma:root="true" ma:fieldsID="55a201764c613f239d013848ec5de65e" ns3:_="" ns4:_="">
    <xsd:import namespace="92bd2274-a349-4f22-b32b-4fe2995e2826"/>
    <xsd:import namespace="a6baf5a5-f54b-41e8-b5f9-c9cc4027226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bd2274-a349-4f22-b32b-4fe2995e282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ylaşılanl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Ayrıntıları ile Paylaşıld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İpucu Paylaşımı Karması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baf5a5-f54b-41e8-b5f9-c9cc402722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5C987E-B9F7-4438-9D72-E6CB2FD80F2A}">
  <ds:schemaRefs>
    <ds:schemaRef ds:uri="92bd2274-a349-4f22-b32b-4fe2995e282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6baf5a5-f54b-41e8-b5f9-c9cc4027226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3FB15BC-ED9A-4C72-AFB9-3AB7B2D0B2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26A374-BF6E-4FC4-8857-7854292802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bd2274-a349-4f22-b32b-4fe2995e2826"/>
    <ds:schemaRef ds:uri="a6baf5a5-f54b-41e8-b5f9-c9cc40272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5476</TotalTime>
  <Words>1697</Words>
  <Application>Microsoft Office PowerPoint</Application>
  <PresentationFormat>Ekran Gösterisi (4:3)</PresentationFormat>
  <Paragraphs>238</Paragraphs>
  <Slides>19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Times New Roman</vt:lpstr>
      <vt:lpstr>Wingdings</vt:lpstr>
      <vt:lpstr>Ofis Teması</vt:lpstr>
      <vt:lpstr>Hatay’ın ve İskenderun’un Ekonomik Görünümü Sunumu</vt:lpstr>
      <vt:lpstr>İskenderun Ticaret ve Sanayi Odası</vt:lpstr>
      <vt:lpstr>Rakamlarla Türkiye Hakkında Genel Bilgiler</vt:lpstr>
      <vt:lpstr>Rakamlarla Hatay İskenderun Hakkında Bilgiler</vt:lpstr>
      <vt:lpstr>Hatay’ın Sektör Bazında İhracatı</vt:lpstr>
      <vt:lpstr>Hatay İskenderun’a Değer Katan Sektörler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Hatay İskenderun’un Potansiyelini Değerlendirmeye  Yönelik Yatırım Konuları</vt:lpstr>
      <vt:lpstr>Hatay İskenderun’da Yapılacak Yatırımlarda Sağlanacak Devlet Teşvikleri</vt:lpstr>
      <vt:lpstr>Hatay ile Türk Cumhuriyetleri Arasındaki Dış Ticaret İlişkisi</vt:lpstr>
      <vt:lpstr>Teşekkürler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TÜRKİYE, HATAY VE İSKENDERUN PERSPEKTİFİNDE  EKONOMİ TANITIM SUNUMU</dc:title>
  <dc:creator>Lenovo</dc:creator>
  <cp:lastModifiedBy>SEZİN</cp:lastModifiedBy>
  <cp:revision>684</cp:revision>
  <dcterms:modified xsi:type="dcterms:W3CDTF">2021-04-02T14:46:46Z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77090e1-ee9b-4efa-b8e1-2d7297e04a36_Enabled">
    <vt:lpwstr>True</vt:lpwstr>
  </property>
  <property fmtid="{D5CDD505-2E9C-101B-9397-08002B2CF9AE}" pid="3" name="MSIP_Label_077090e1-ee9b-4efa-b8e1-2d7297e04a36_SiteId">
    <vt:lpwstr>9c6d9fad-373d-4490-9d9d-4ea4175cb82d</vt:lpwstr>
  </property>
  <property fmtid="{D5CDD505-2E9C-101B-9397-08002B2CF9AE}" pid="4" name="MSIP_Label_077090e1-ee9b-4efa-b8e1-2d7297e04a36_Owner">
    <vt:lpwstr>burcu.ozdemir@nobel.com.tr</vt:lpwstr>
  </property>
  <property fmtid="{D5CDD505-2E9C-101B-9397-08002B2CF9AE}" pid="5" name="MSIP_Label_077090e1-ee9b-4efa-b8e1-2d7297e04a36_SetDate">
    <vt:lpwstr>2021-03-11T09:27:42.3701208Z</vt:lpwstr>
  </property>
  <property fmtid="{D5CDD505-2E9C-101B-9397-08002B2CF9AE}" pid="6" name="MSIP_Label_077090e1-ee9b-4efa-b8e1-2d7297e04a36_Name">
    <vt:lpwstr>General</vt:lpwstr>
  </property>
  <property fmtid="{D5CDD505-2E9C-101B-9397-08002B2CF9AE}" pid="7" name="MSIP_Label_077090e1-ee9b-4efa-b8e1-2d7297e04a36_Application">
    <vt:lpwstr>Microsoft Azure Information Protection</vt:lpwstr>
  </property>
  <property fmtid="{D5CDD505-2E9C-101B-9397-08002B2CF9AE}" pid="8" name="MSIP_Label_077090e1-ee9b-4efa-b8e1-2d7297e04a36_ActionId">
    <vt:lpwstr>97e8da5e-f407-4c3a-890f-526b40ae2ac2</vt:lpwstr>
  </property>
  <property fmtid="{D5CDD505-2E9C-101B-9397-08002B2CF9AE}" pid="9" name="MSIP_Label_077090e1-ee9b-4efa-b8e1-2d7297e04a36_Extended_MSFT_Method">
    <vt:lpwstr>Manual</vt:lpwstr>
  </property>
  <property fmtid="{D5CDD505-2E9C-101B-9397-08002B2CF9AE}" pid="10" name="Sensitivity">
    <vt:lpwstr>General</vt:lpwstr>
  </property>
  <property fmtid="{D5CDD505-2E9C-101B-9397-08002B2CF9AE}" pid="11" name="ContentTypeId">
    <vt:lpwstr>0x010100F722408E8A2CBE4CA241178B89560E85</vt:lpwstr>
  </property>
</Properties>
</file>