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93" r:id="rId3"/>
    <p:sldId id="298" r:id="rId4"/>
    <p:sldId id="264" r:id="rId5"/>
    <p:sldId id="299" r:id="rId6"/>
    <p:sldId id="292" r:id="rId7"/>
    <p:sldId id="281" r:id="rId8"/>
    <p:sldId id="283" r:id="rId9"/>
    <p:sldId id="284" r:id="rId10"/>
    <p:sldId id="286" r:id="rId11"/>
    <p:sldId id="301" r:id="rId12"/>
    <p:sldId id="295" r:id="rId13"/>
    <p:sldId id="288" r:id="rId14"/>
    <p:sldId id="296" r:id="rId15"/>
    <p:sldId id="302" r:id="rId16"/>
    <p:sldId id="307" r:id="rId17"/>
    <p:sldId id="280"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7" autoAdjust="0"/>
    <p:restoredTop sz="83659" autoAdjust="0"/>
  </p:normalViewPr>
  <p:slideViewPr>
    <p:cSldViewPr>
      <p:cViewPr varScale="1">
        <p:scale>
          <a:sx n="116" d="100"/>
          <a:sy n="116" d="100"/>
        </p:scale>
        <p:origin x="147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1676A2-5B2C-400C-85A7-2FD51A234DCC}" type="datetimeFigureOut">
              <a:rPr lang="tr-TR" smtClean="0"/>
              <a:pPr/>
              <a:t>22.10.2019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85B512-E27A-4BF3-8792-95C96233B98F}" type="slidenum">
              <a:rPr lang="tr-TR" smtClean="0"/>
              <a:pPr/>
              <a:t>‹#›</a:t>
            </a:fld>
            <a:endParaRPr lang="tr-TR"/>
          </a:p>
        </p:txBody>
      </p:sp>
    </p:spTree>
    <p:extLst>
      <p:ext uri="{BB962C8B-B14F-4D97-AF65-F5344CB8AC3E}">
        <p14:creationId xmlns:p14="http://schemas.microsoft.com/office/powerpoint/2010/main" val="3203131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385B512-E27A-4BF3-8792-95C96233B98F}" type="slidenum">
              <a:rPr lang="tr-TR" smtClean="0"/>
              <a:pPr/>
              <a:t>1</a:t>
            </a:fld>
            <a:endParaRPr lang="tr-TR"/>
          </a:p>
        </p:txBody>
      </p:sp>
    </p:spTree>
    <p:extLst>
      <p:ext uri="{BB962C8B-B14F-4D97-AF65-F5344CB8AC3E}">
        <p14:creationId xmlns:p14="http://schemas.microsoft.com/office/powerpoint/2010/main" val="7418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385B512-E27A-4BF3-8792-95C96233B98F}" type="slidenum">
              <a:rPr lang="tr-TR" smtClean="0"/>
              <a:pPr/>
              <a:t>2</a:t>
            </a:fld>
            <a:endParaRPr lang="tr-TR"/>
          </a:p>
        </p:txBody>
      </p:sp>
    </p:spTree>
    <p:extLst>
      <p:ext uri="{BB962C8B-B14F-4D97-AF65-F5344CB8AC3E}">
        <p14:creationId xmlns:p14="http://schemas.microsoft.com/office/powerpoint/2010/main" val="1749396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385B512-E27A-4BF3-8792-95C96233B98F}" type="slidenum">
              <a:rPr lang="tr-TR" smtClean="0"/>
              <a:pPr/>
              <a:t>9</a:t>
            </a:fld>
            <a:endParaRPr lang="tr-TR"/>
          </a:p>
        </p:txBody>
      </p:sp>
    </p:spTree>
    <p:extLst>
      <p:ext uri="{BB962C8B-B14F-4D97-AF65-F5344CB8AC3E}">
        <p14:creationId xmlns:p14="http://schemas.microsoft.com/office/powerpoint/2010/main" val="573567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D3EA093-CBB6-48FB-8CD9-7BED0A741B3F}" type="datetime1">
              <a:rPr lang="tr-TR" smtClean="0"/>
              <a:t>22.10.2019</a:t>
            </a:fld>
            <a:endParaRPr lang="tr-TR"/>
          </a:p>
        </p:txBody>
      </p:sp>
      <p:sp>
        <p:nvSpPr>
          <p:cNvPr id="5" name="4 Altbilgi Yer Tutucusu"/>
          <p:cNvSpPr>
            <a:spLocks noGrp="1"/>
          </p:cNvSpPr>
          <p:nvPr>
            <p:ph type="ftr" sz="quarter" idx="11"/>
          </p:nvPr>
        </p:nvSpPr>
        <p:spPr/>
        <p:txBody>
          <a:bodyPr/>
          <a:lstStyle/>
          <a:p>
            <a:r>
              <a:rPr lang="tr-TR" smtClean="0"/>
              <a:t>İskenderun TSO</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3AE04A3-1175-4704-9F5E-47C1DBC8DE0A}" type="datetime1">
              <a:rPr lang="tr-TR" smtClean="0"/>
              <a:t>22.10.2019</a:t>
            </a:fld>
            <a:endParaRPr lang="tr-TR"/>
          </a:p>
        </p:txBody>
      </p:sp>
      <p:sp>
        <p:nvSpPr>
          <p:cNvPr id="5" name="4 Altbilgi Yer Tutucusu"/>
          <p:cNvSpPr>
            <a:spLocks noGrp="1"/>
          </p:cNvSpPr>
          <p:nvPr>
            <p:ph type="ftr" sz="quarter" idx="11"/>
          </p:nvPr>
        </p:nvSpPr>
        <p:spPr/>
        <p:txBody>
          <a:bodyPr/>
          <a:lstStyle/>
          <a:p>
            <a:r>
              <a:rPr lang="tr-TR" smtClean="0"/>
              <a:t>İskenderun TSO</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7F563BB-28A1-4BE2-9126-A59F335BBABC}" type="datetime1">
              <a:rPr lang="tr-TR" smtClean="0"/>
              <a:t>22.10.2019</a:t>
            </a:fld>
            <a:endParaRPr lang="tr-TR"/>
          </a:p>
        </p:txBody>
      </p:sp>
      <p:sp>
        <p:nvSpPr>
          <p:cNvPr id="5" name="4 Altbilgi Yer Tutucusu"/>
          <p:cNvSpPr>
            <a:spLocks noGrp="1"/>
          </p:cNvSpPr>
          <p:nvPr>
            <p:ph type="ftr" sz="quarter" idx="11"/>
          </p:nvPr>
        </p:nvSpPr>
        <p:spPr/>
        <p:txBody>
          <a:bodyPr/>
          <a:lstStyle/>
          <a:p>
            <a:r>
              <a:rPr lang="tr-TR" smtClean="0"/>
              <a:t>İskenderun TSO</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2509" y="397165"/>
            <a:ext cx="7886700" cy="646331"/>
          </a:xfrm>
          <a:noFill/>
        </p:spPr>
        <p:txBody>
          <a:bodyPr rtlCol="0">
            <a:spAutoFit/>
          </a:bodyPr>
          <a:lstStyle>
            <a:lvl1pPr>
              <a:defRPr lang="en-US" sz="3600" baseline="0">
                <a:solidFill>
                  <a:schemeClr val="tx1">
                    <a:lumMod val="50000"/>
                    <a:lumOff val="50000"/>
                  </a:schemeClr>
                </a:solidFill>
                <a:ea typeface="+mn-ea"/>
                <a:cs typeface="+mn-cs"/>
              </a:defRPr>
            </a:lvl1pPr>
          </a:lstStyle>
          <a:p>
            <a:pPr lvl="0"/>
            <a:r>
              <a:rPr lang="tr-TR" smtClean="0"/>
              <a:t>Asıl başlık stili için tıklatın</a:t>
            </a:r>
            <a:endParaRPr lang="en-US" dirty="0"/>
          </a:p>
        </p:txBody>
      </p:sp>
      <p:sp>
        <p:nvSpPr>
          <p:cNvPr id="14" name="Text Placeholder 13"/>
          <p:cNvSpPr>
            <a:spLocks noGrp="1"/>
          </p:cNvSpPr>
          <p:nvPr>
            <p:ph type="body" sz="quarter" idx="14"/>
          </p:nvPr>
        </p:nvSpPr>
        <p:spPr>
          <a:xfrm>
            <a:off x="332509" y="1024171"/>
            <a:ext cx="3600450" cy="428625"/>
          </a:xfrm>
        </p:spPr>
        <p:txBody>
          <a:bodyPr anchor="ctr">
            <a:normAutofit/>
          </a:bodyPr>
          <a:lstStyle>
            <a:lvl1pPr marL="0" indent="0">
              <a:buNone/>
              <a:defRPr sz="2000" baseline="0">
                <a:solidFill>
                  <a:schemeClr val="tx1">
                    <a:lumMod val="50000"/>
                    <a:lumOff val="50000"/>
                  </a:schemeClr>
                </a:solidFill>
                <a:latin typeface="+mj-lt"/>
              </a:defRPr>
            </a:lvl1pPr>
          </a:lstStyle>
          <a:p>
            <a:pPr lvl="0"/>
            <a:r>
              <a:rPr lang="tr-TR" smtClean="0"/>
              <a:t>Asıl metin stillerini düzenlemek için tıklatın</a:t>
            </a:r>
          </a:p>
        </p:txBody>
      </p:sp>
      <p:sp>
        <p:nvSpPr>
          <p:cNvPr id="4" name="Date Placeholder 3"/>
          <p:cNvSpPr>
            <a:spLocks noGrp="1"/>
          </p:cNvSpPr>
          <p:nvPr>
            <p:ph type="dt" sz="half" idx="15"/>
          </p:nvPr>
        </p:nvSpPr>
        <p:spPr/>
        <p:txBody>
          <a:bodyPr/>
          <a:lstStyle>
            <a:lvl1pPr>
              <a:defRPr/>
            </a:lvl1pPr>
          </a:lstStyle>
          <a:p>
            <a:pPr>
              <a:defRPr/>
            </a:pPr>
            <a:fld id="{AC4741B2-6EA8-4133-A879-314529E9FA72}" type="datetime1">
              <a:rPr lang="tr-TR" smtClean="0"/>
              <a:t>22.10.2019</a:t>
            </a:fld>
            <a:endParaRPr lang="en-US"/>
          </a:p>
        </p:txBody>
      </p:sp>
      <p:sp>
        <p:nvSpPr>
          <p:cNvPr id="5" name="Footer Placeholder 4"/>
          <p:cNvSpPr>
            <a:spLocks noGrp="1"/>
          </p:cNvSpPr>
          <p:nvPr>
            <p:ph type="ftr" sz="quarter" idx="16"/>
          </p:nvPr>
        </p:nvSpPr>
        <p:spPr>
          <a:xfrm>
            <a:off x="6178550" y="6356350"/>
            <a:ext cx="2336800" cy="365125"/>
          </a:xfrm>
        </p:spPr>
        <p:txBody>
          <a:bodyPr/>
          <a:lstStyle>
            <a:lvl1pPr algn="r">
              <a:defRPr/>
            </a:lvl1pPr>
          </a:lstStyle>
          <a:p>
            <a:pPr>
              <a:defRPr/>
            </a:pPr>
            <a:r>
              <a:rPr lang="en-US" smtClean="0"/>
              <a:t>İskenderun TSO</a:t>
            </a:r>
            <a:endParaRPr lang="en-US"/>
          </a:p>
        </p:txBody>
      </p:sp>
      <p:sp>
        <p:nvSpPr>
          <p:cNvPr id="6" name="Slide Number Placeholder 5"/>
          <p:cNvSpPr>
            <a:spLocks noGrp="1"/>
          </p:cNvSpPr>
          <p:nvPr>
            <p:ph type="sldNum" sz="quarter" idx="17"/>
          </p:nvPr>
        </p:nvSpPr>
        <p:spPr>
          <a:xfrm>
            <a:off x="3543300" y="6356350"/>
            <a:ext cx="2057400" cy="365125"/>
          </a:xfrm>
        </p:spPr>
        <p:txBody>
          <a:bodyPr/>
          <a:lstStyle>
            <a:lvl1pPr algn="ctr">
              <a:defRPr/>
            </a:lvl1pPr>
          </a:lstStyle>
          <a:p>
            <a:pPr>
              <a:defRPr/>
            </a:pPr>
            <a:fld id="{FE9439A8-164E-404B-BFE1-FC23AF8FBB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7D2B90B-76C1-471B-AA05-4EA61615714A}" type="datetime1">
              <a:rPr lang="tr-TR" smtClean="0"/>
              <a:t>22.10.2019</a:t>
            </a:fld>
            <a:endParaRPr lang="tr-TR"/>
          </a:p>
        </p:txBody>
      </p:sp>
      <p:sp>
        <p:nvSpPr>
          <p:cNvPr id="5" name="4 Altbilgi Yer Tutucusu"/>
          <p:cNvSpPr>
            <a:spLocks noGrp="1"/>
          </p:cNvSpPr>
          <p:nvPr>
            <p:ph type="ftr" sz="quarter" idx="11"/>
          </p:nvPr>
        </p:nvSpPr>
        <p:spPr/>
        <p:txBody>
          <a:bodyPr/>
          <a:lstStyle/>
          <a:p>
            <a:r>
              <a:rPr lang="tr-TR" smtClean="0"/>
              <a:t>İskenderun TSO</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663883F-3318-4ADD-9B78-002963BC4D7A}" type="datetime1">
              <a:rPr lang="tr-TR" smtClean="0"/>
              <a:t>22.10.2019</a:t>
            </a:fld>
            <a:endParaRPr lang="tr-TR"/>
          </a:p>
        </p:txBody>
      </p:sp>
      <p:sp>
        <p:nvSpPr>
          <p:cNvPr id="5" name="4 Altbilgi Yer Tutucusu"/>
          <p:cNvSpPr>
            <a:spLocks noGrp="1"/>
          </p:cNvSpPr>
          <p:nvPr>
            <p:ph type="ftr" sz="quarter" idx="11"/>
          </p:nvPr>
        </p:nvSpPr>
        <p:spPr/>
        <p:txBody>
          <a:bodyPr/>
          <a:lstStyle/>
          <a:p>
            <a:r>
              <a:rPr lang="tr-TR" smtClean="0"/>
              <a:t>İskenderun TSO</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1721F13-167F-474E-A00F-8B594B3ADCD2}" type="datetime1">
              <a:rPr lang="tr-TR" smtClean="0"/>
              <a:t>22.10.2019</a:t>
            </a:fld>
            <a:endParaRPr lang="tr-TR"/>
          </a:p>
        </p:txBody>
      </p:sp>
      <p:sp>
        <p:nvSpPr>
          <p:cNvPr id="6" name="5 Altbilgi Yer Tutucusu"/>
          <p:cNvSpPr>
            <a:spLocks noGrp="1"/>
          </p:cNvSpPr>
          <p:nvPr>
            <p:ph type="ftr" sz="quarter" idx="11"/>
          </p:nvPr>
        </p:nvSpPr>
        <p:spPr/>
        <p:txBody>
          <a:bodyPr/>
          <a:lstStyle/>
          <a:p>
            <a:r>
              <a:rPr lang="tr-TR" smtClean="0"/>
              <a:t>İskenderun TSO</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6EDF63E-F84A-4C78-80E9-9A85495E8A30}" type="datetime1">
              <a:rPr lang="tr-TR" smtClean="0"/>
              <a:t>22.10.2019</a:t>
            </a:fld>
            <a:endParaRPr lang="tr-TR"/>
          </a:p>
        </p:txBody>
      </p:sp>
      <p:sp>
        <p:nvSpPr>
          <p:cNvPr id="8" name="7 Altbilgi Yer Tutucusu"/>
          <p:cNvSpPr>
            <a:spLocks noGrp="1"/>
          </p:cNvSpPr>
          <p:nvPr>
            <p:ph type="ftr" sz="quarter" idx="11"/>
          </p:nvPr>
        </p:nvSpPr>
        <p:spPr/>
        <p:txBody>
          <a:bodyPr/>
          <a:lstStyle/>
          <a:p>
            <a:r>
              <a:rPr lang="tr-TR" smtClean="0"/>
              <a:t>İskenderun TSO</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6BE8005-070C-4955-B56C-3CC4C66AEE94}" type="datetime1">
              <a:rPr lang="tr-TR" smtClean="0"/>
              <a:t>22.10.2019</a:t>
            </a:fld>
            <a:endParaRPr lang="tr-TR"/>
          </a:p>
        </p:txBody>
      </p:sp>
      <p:sp>
        <p:nvSpPr>
          <p:cNvPr id="4" name="3 Altbilgi Yer Tutucusu"/>
          <p:cNvSpPr>
            <a:spLocks noGrp="1"/>
          </p:cNvSpPr>
          <p:nvPr>
            <p:ph type="ftr" sz="quarter" idx="11"/>
          </p:nvPr>
        </p:nvSpPr>
        <p:spPr/>
        <p:txBody>
          <a:bodyPr/>
          <a:lstStyle/>
          <a:p>
            <a:r>
              <a:rPr lang="tr-TR" smtClean="0"/>
              <a:t>İskenderun TSO</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B046DF1-A341-4E8E-8948-517BD42BF2E3}" type="datetime1">
              <a:rPr lang="tr-TR" smtClean="0"/>
              <a:t>22.10.2019</a:t>
            </a:fld>
            <a:endParaRPr lang="tr-TR"/>
          </a:p>
        </p:txBody>
      </p:sp>
      <p:sp>
        <p:nvSpPr>
          <p:cNvPr id="3" name="2 Altbilgi Yer Tutucusu"/>
          <p:cNvSpPr>
            <a:spLocks noGrp="1"/>
          </p:cNvSpPr>
          <p:nvPr>
            <p:ph type="ftr" sz="quarter" idx="11"/>
          </p:nvPr>
        </p:nvSpPr>
        <p:spPr/>
        <p:txBody>
          <a:bodyPr/>
          <a:lstStyle/>
          <a:p>
            <a:r>
              <a:rPr lang="tr-TR" smtClean="0"/>
              <a:t>İskenderun TSO</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4BBA7EE-04D8-4970-8447-47D699A8541D}" type="datetime1">
              <a:rPr lang="tr-TR" smtClean="0"/>
              <a:t>22.10.2019</a:t>
            </a:fld>
            <a:endParaRPr lang="tr-TR"/>
          </a:p>
        </p:txBody>
      </p:sp>
      <p:sp>
        <p:nvSpPr>
          <p:cNvPr id="6" name="5 Altbilgi Yer Tutucusu"/>
          <p:cNvSpPr>
            <a:spLocks noGrp="1"/>
          </p:cNvSpPr>
          <p:nvPr>
            <p:ph type="ftr" sz="quarter" idx="11"/>
          </p:nvPr>
        </p:nvSpPr>
        <p:spPr/>
        <p:txBody>
          <a:bodyPr/>
          <a:lstStyle/>
          <a:p>
            <a:r>
              <a:rPr lang="tr-TR" smtClean="0"/>
              <a:t>İskenderun TSO</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972B1AA-5709-4A98-8870-EAB0D2571718}" type="datetime1">
              <a:rPr lang="tr-TR" smtClean="0"/>
              <a:t>22.10.2019</a:t>
            </a:fld>
            <a:endParaRPr lang="tr-TR"/>
          </a:p>
        </p:txBody>
      </p:sp>
      <p:sp>
        <p:nvSpPr>
          <p:cNvPr id="6" name="5 Altbilgi Yer Tutucusu"/>
          <p:cNvSpPr>
            <a:spLocks noGrp="1"/>
          </p:cNvSpPr>
          <p:nvPr>
            <p:ph type="ftr" sz="quarter" idx="11"/>
          </p:nvPr>
        </p:nvSpPr>
        <p:spPr/>
        <p:txBody>
          <a:bodyPr/>
          <a:lstStyle/>
          <a:p>
            <a:r>
              <a:rPr lang="tr-TR" smtClean="0"/>
              <a:t>İskenderun TSO</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3DA28-F88C-42E7-A8A9-3A822B11BE24}" type="datetime1">
              <a:rPr lang="tr-TR" smtClean="0"/>
              <a:t>22.10.2019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İskenderun TSO</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notesSlide" Target="../notesSlides/notesSlide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2.xml"/><Relationship Id="rId5" Type="http://schemas.openxmlformats.org/officeDocument/2006/relationships/tags" Target="../tags/tag5.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99592" y="404664"/>
            <a:ext cx="7772400" cy="1714512"/>
          </a:xfrm>
        </p:spPr>
        <p:txBody>
          <a:bodyPr>
            <a:normAutofit/>
          </a:bodyPr>
          <a:lstStyle/>
          <a:p>
            <a:r>
              <a:rPr lang="tr-TR" sz="3400" b="1" dirty="0" smtClean="0">
                <a:latin typeface="+mn-lt"/>
              </a:rPr>
              <a:t>Rakamlarla Hatay’ın ve İskenderun’un Ekonomik Görünümü</a:t>
            </a:r>
            <a:endParaRPr lang="tr-TR" sz="3400" b="1" dirty="0">
              <a:latin typeface="+mn-lt"/>
            </a:endParaRPr>
          </a:p>
        </p:txBody>
      </p:sp>
      <p:sp>
        <p:nvSpPr>
          <p:cNvPr id="3" name="2 Alt Başlık"/>
          <p:cNvSpPr>
            <a:spLocks noGrp="1"/>
          </p:cNvSpPr>
          <p:nvPr>
            <p:ph type="subTitle" idx="1"/>
          </p:nvPr>
        </p:nvSpPr>
        <p:spPr>
          <a:xfrm>
            <a:off x="2507105" y="5373216"/>
            <a:ext cx="4412506" cy="1252534"/>
          </a:xfrm>
        </p:spPr>
        <p:txBody>
          <a:bodyPr>
            <a:normAutofit/>
          </a:bodyPr>
          <a:lstStyle/>
          <a:p>
            <a:r>
              <a:rPr lang="tr-TR" sz="2500" b="1" dirty="0" smtClean="0">
                <a:solidFill>
                  <a:schemeClr val="tx1"/>
                </a:solidFill>
              </a:rPr>
              <a:t>Levent Hakkı YILMAZ</a:t>
            </a:r>
            <a:endParaRPr lang="tr-TR" sz="2500" b="1" dirty="0">
              <a:solidFill>
                <a:schemeClr val="tx1"/>
              </a:solidFill>
            </a:endParaRPr>
          </a:p>
          <a:p>
            <a:r>
              <a:rPr lang="tr-TR" sz="2000" b="1" dirty="0" smtClean="0">
                <a:solidFill>
                  <a:schemeClr val="tx1"/>
                </a:solidFill>
              </a:rPr>
              <a:t>İskenderun Ticaret ve Sanayi Odası</a:t>
            </a:r>
          </a:p>
          <a:p>
            <a:r>
              <a:rPr lang="tr-TR" sz="2000" b="1" dirty="0" smtClean="0">
                <a:solidFill>
                  <a:schemeClr val="tx1"/>
                </a:solidFill>
              </a:rPr>
              <a:t>Yönetim Kurulu Başkanı</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912" y="2420888"/>
            <a:ext cx="1866892" cy="186689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Unvan 1"/>
          <p:cNvSpPr>
            <a:spLocks noGrp="1"/>
          </p:cNvSpPr>
          <p:nvPr>
            <p:ph type="title"/>
          </p:nvPr>
        </p:nvSpPr>
        <p:spPr>
          <a:xfrm>
            <a:off x="457200" y="116632"/>
            <a:ext cx="8229600" cy="1143000"/>
          </a:xfrm>
        </p:spPr>
        <p:txBody>
          <a:bodyPr>
            <a:normAutofit/>
          </a:bodyPr>
          <a:lstStyle/>
          <a:p>
            <a:pPr eaLnBrk="1" hangingPunct="1"/>
            <a:r>
              <a:rPr lang="tr-TR" sz="2400" b="1" dirty="0" smtClean="0"/>
              <a:t>Lojistik Sektörü</a:t>
            </a:r>
            <a:endParaRPr lang="en-US" sz="2400" b="1" dirty="0" smtClean="0"/>
          </a:p>
        </p:txBody>
      </p:sp>
      <p:sp>
        <p:nvSpPr>
          <p:cNvPr id="22531" name="İçerik Yer Tutucusu 2"/>
          <p:cNvSpPr>
            <a:spLocks noGrp="1"/>
          </p:cNvSpPr>
          <p:nvPr>
            <p:ph idx="1"/>
          </p:nvPr>
        </p:nvSpPr>
        <p:spPr>
          <a:xfrm>
            <a:off x="0" y="1196975"/>
            <a:ext cx="9144000" cy="5327650"/>
          </a:xfrm>
        </p:spPr>
        <p:txBody>
          <a:bodyPr>
            <a:normAutofit/>
          </a:bodyPr>
          <a:lstStyle/>
          <a:p>
            <a:pPr algn="just">
              <a:buNone/>
            </a:pPr>
            <a:r>
              <a:rPr lang="tr-TR" sz="1800" dirty="0" smtClean="0"/>
              <a:t>       	Hatay, </a:t>
            </a:r>
            <a:r>
              <a:rPr lang="tr-TR" sz="1800" dirty="0"/>
              <a:t>Türkiye’nin hem </a:t>
            </a:r>
            <a:r>
              <a:rPr lang="tr-TR" sz="1800" dirty="0" smtClean="0"/>
              <a:t>Kuzey-Güney hem </a:t>
            </a:r>
            <a:r>
              <a:rPr lang="tr-TR" sz="1800" dirty="0"/>
              <a:t>de Doğu-Batı yönlü </a:t>
            </a:r>
            <a:r>
              <a:rPr lang="tr-TR" sz="1800" dirty="0" smtClean="0"/>
              <a:t>ekseninde kesişen </a:t>
            </a:r>
            <a:r>
              <a:rPr lang="tr-TR" sz="1800" dirty="0"/>
              <a:t>bir il olmakla beraber, </a:t>
            </a:r>
            <a:r>
              <a:rPr lang="tr-TR" sz="1800" dirty="0" smtClean="0"/>
              <a:t>ticaret merkezlerini </a:t>
            </a:r>
            <a:r>
              <a:rPr lang="tr-TR" sz="1800" dirty="0"/>
              <a:t>birbirine </a:t>
            </a:r>
            <a:r>
              <a:rPr lang="tr-TR" sz="1800" dirty="0" smtClean="0"/>
              <a:t>bağlayan coğrafi konumu ile oldukça önemli bir geçiş noktasıdır.</a:t>
            </a:r>
            <a:r>
              <a:rPr lang="tr-TR" sz="1800" dirty="0"/>
              <a:t> </a:t>
            </a:r>
            <a:endParaRPr lang="tr-TR" sz="1800" dirty="0" smtClean="0"/>
          </a:p>
          <a:p>
            <a:pPr algn="just">
              <a:buNone/>
            </a:pPr>
            <a:r>
              <a:rPr lang="tr-TR" sz="1800" dirty="0"/>
              <a:t>	</a:t>
            </a:r>
            <a:r>
              <a:rPr lang="tr-TR" sz="1800" dirty="0" smtClean="0"/>
              <a:t>	Bölgemiz, Avrupa’nın Ortadoğu’ya bağlanması noktasında stratejik açıdan oldukça önemli bir konumdadır.</a:t>
            </a:r>
          </a:p>
          <a:p>
            <a:pPr marL="0" indent="0" algn="just" eaLnBrk="1" hangingPunct="1">
              <a:buNone/>
            </a:pPr>
            <a:endParaRPr lang="tr-TR" sz="1800" dirty="0" smtClean="0"/>
          </a:p>
          <a:p>
            <a:pPr eaLnBrk="1" hangingPunct="1">
              <a:buFont typeface="Wingdings" pitchFamily="2" charset="2"/>
              <a:buChar char="Ø"/>
            </a:pPr>
            <a:endParaRPr lang="tr-TR" sz="2000" dirty="0" smtClean="0"/>
          </a:p>
          <a:p>
            <a:pPr eaLnBrk="1" hangingPunct="1">
              <a:buFont typeface="Arial" pitchFamily="34" charset="0"/>
              <a:buNone/>
            </a:pPr>
            <a:endParaRPr lang="tr-TR" sz="2000" dirty="0" smtClean="0"/>
          </a:p>
          <a:p>
            <a:pPr eaLnBrk="1" hangingPunct="1"/>
            <a:endParaRPr lang="tr-TR" sz="2000" dirty="0" smtClean="0"/>
          </a:p>
        </p:txBody>
      </p:sp>
      <p:pic>
        <p:nvPicPr>
          <p:cNvPr id="22532" name="Picture 3" descr="C:\Users\Burcu\Desktop\Resim1.jpg"/>
          <p:cNvPicPr>
            <a:picLocks noChangeAspect="1" noChangeArrowheads="1"/>
          </p:cNvPicPr>
          <p:nvPr/>
        </p:nvPicPr>
        <p:blipFill>
          <a:blip r:embed="rId2"/>
          <a:srcRect/>
          <a:stretch>
            <a:fillRect/>
          </a:stretch>
        </p:blipFill>
        <p:spPr bwMode="auto">
          <a:xfrm>
            <a:off x="8388350" y="44450"/>
            <a:ext cx="722313" cy="720725"/>
          </a:xfrm>
          <a:prstGeom prst="rect">
            <a:avLst/>
          </a:prstGeom>
          <a:noFill/>
          <a:ln w="9525">
            <a:noFill/>
            <a:miter lim="800000"/>
            <a:headEnd/>
            <a:tailEnd/>
          </a:ln>
        </p:spPr>
      </p:pic>
      <p:sp>
        <p:nvSpPr>
          <p:cNvPr id="3" name="Slayt Numarası Yer Tutucusu 2"/>
          <p:cNvSpPr>
            <a:spLocks noGrp="1"/>
          </p:cNvSpPr>
          <p:nvPr>
            <p:ph type="sldNum" sz="quarter" idx="12"/>
          </p:nvPr>
        </p:nvSpPr>
        <p:spPr/>
        <p:txBody>
          <a:bodyPr/>
          <a:lstStyle/>
          <a:p>
            <a:fld id="{B1DEFA8C-F947-479F-BE07-76B6B3F80BF1}" type="slidenum">
              <a:rPr lang="tr-TR" smtClean="0"/>
              <a:pPr/>
              <a:t>10</a:t>
            </a:fld>
            <a:endParaRPr lang="tr-TR" dirty="0"/>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2986770"/>
            <a:ext cx="5940152" cy="3344793"/>
          </a:xfrm>
          <a:prstGeom prst="rect">
            <a:avLst/>
          </a:prstGeom>
        </p:spPr>
      </p:pic>
      <p:sp>
        <p:nvSpPr>
          <p:cNvPr id="7" name="Metin kutusu 6"/>
          <p:cNvSpPr txBox="1"/>
          <p:nvPr/>
        </p:nvSpPr>
        <p:spPr>
          <a:xfrm>
            <a:off x="5021796" y="4941168"/>
            <a:ext cx="720080" cy="246221"/>
          </a:xfrm>
          <a:prstGeom prst="rect">
            <a:avLst/>
          </a:prstGeom>
          <a:noFill/>
        </p:spPr>
        <p:txBody>
          <a:bodyPr wrap="square" rtlCol="0">
            <a:spAutoFit/>
          </a:bodyPr>
          <a:lstStyle/>
          <a:p>
            <a:r>
              <a:rPr lang="tr-TR" sz="1000" dirty="0" smtClean="0"/>
              <a:t>Hatay</a:t>
            </a:r>
            <a:endParaRPr lang="tr-TR" sz="10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1017" y="116632"/>
            <a:ext cx="8229600" cy="994122"/>
          </a:xfrm>
        </p:spPr>
        <p:txBody>
          <a:bodyPr>
            <a:normAutofit/>
          </a:bodyPr>
          <a:lstStyle/>
          <a:p>
            <a:r>
              <a:rPr lang="tr-TR" sz="2400" b="1" dirty="0" smtClean="0"/>
              <a:t>Lojistik Sektörü</a:t>
            </a:r>
            <a:endParaRPr lang="tr-TR" sz="2400" b="1" dirty="0"/>
          </a:p>
        </p:txBody>
      </p:sp>
      <p:sp>
        <p:nvSpPr>
          <p:cNvPr id="3" name="İçerik Yer Tutucusu 2"/>
          <p:cNvSpPr>
            <a:spLocks noGrp="1"/>
          </p:cNvSpPr>
          <p:nvPr>
            <p:ph idx="1"/>
          </p:nvPr>
        </p:nvSpPr>
        <p:spPr>
          <a:xfrm>
            <a:off x="107504" y="972358"/>
            <a:ext cx="8856984" cy="5624993"/>
          </a:xfrm>
        </p:spPr>
        <p:txBody>
          <a:bodyPr>
            <a:noAutofit/>
          </a:bodyPr>
          <a:lstStyle/>
          <a:p>
            <a:pPr marL="0" indent="0" algn="just">
              <a:buNone/>
            </a:pPr>
            <a:r>
              <a:rPr lang="tr-TR" sz="1800" dirty="0"/>
              <a:t>	</a:t>
            </a:r>
            <a:r>
              <a:rPr lang="tr-TR" sz="1800" dirty="0" smtClean="0"/>
              <a:t>Bölgemiz lojistik </a:t>
            </a:r>
            <a:r>
              <a:rPr lang="tr-TR" sz="1800" dirty="0"/>
              <a:t>sektörü açısından Türkiye’nin önemli merkezlerinden </a:t>
            </a:r>
            <a:r>
              <a:rPr lang="tr-TR" sz="1800" dirty="0" smtClean="0"/>
              <a:t>biri olması sebebiyle birçok avantaja sahiptir. Bu hususları ifade etmek gerekirse;</a:t>
            </a:r>
          </a:p>
          <a:p>
            <a:pPr marL="0" indent="0">
              <a:buNone/>
            </a:pPr>
            <a:endParaRPr lang="tr-TR" sz="1800" dirty="0" smtClean="0"/>
          </a:p>
          <a:p>
            <a:pPr algn="just"/>
            <a:r>
              <a:rPr lang="tr-TR" sz="1800" dirty="0" smtClean="0"/>
              <a:t>2007 yılından bu yana hizmet veren Hatay Havalimanı İskenderun’a 30 km, Antakya’ya 27 km uzaklıkta bulunmaktadır.</a:t>
            </a:r>
          </a:p>
          <a:p>
            <a:pPr marL="0" indent="0" algn="just">
              <a:buNone/>
            </a:pPr>
            <a:endParaRPr lang="tr-TR" sz="1800" dirty="0"/>
          </a:p>
          <a:p>
            <a:pPr algn="just"/>
            <a:r>
              <a:rPr lang="tr-TR" sz="1800" dirty="0" smtClean="0"/>
              <a:t>İskenderun’da </a:t>
            </a:r>
            <a:r>
              <a:rPr lang="tr-TR" sz="1800" dirty="0"/>
              <a:t>ulusal demiryolu ağı </a:t>
            </a:r>
            <a:r>
              <a:rPr lang="tr-TR" sz="1800" dirty="0" smtClean="0"/>
              <a:t>bağlantısı bulunmakta; Mersin-İskenderun </a:t>
            </a:r>
            <a:r>
              <a:rPr lang="tr-TR" sz="1800" dirty="0"/>
              <a:t>hattında 1 adet yolcu treni, İskenderun-Adana arası karşılıklı çalışan 3 adet ve </a:t>
            </a:r>
            <a:r>
              <a:rPr lang="tr-TR" sz="1800" dirty="0" smtClean="0"/>
              <a:t>İskenderun-Gaziantep arasında </a:t>
            </a:r>
            <a:r>
              <a:rPr lang="tr-TR" sz="1800" dirty="0"/>
              <a:t>çalışan ise 13 adet yük </a:t>
            </a:r>
            <a:r>
              <a:rPr lang="tr-TR" sz="1800" dirty="0" smtClean="0"/>
              <a:t>treni hizmet vermektedir.</a:t>
            </a:r>
            <a:endParaRPr lang="tr-TR" sz="1800" dirty="0"/>
          </a:p>
          <a:p>
            <a:pPr marL="0" indent="0" algn="just">
              <a:buNone/>
            </a:pPr>
            <a:endParaRPr lang="tr-TR" sz="1800" dirty="0" smtClean="0"/>
          </a:p>
          <a:p>
            <a:pPr algn="just"/>
            <a:r>
              <a:rPr lang="tr-TR" sz="1800" dirty="0" smtClean="0"/>
              <a:t>2017 yıl sonu itibariyle, Hatay’da </a:t>
            </a:r>
            <a:r>
              <a:rPr lang="tr-TR" sz="1800" dirty="0"/>
              <a:t>uluslararası yük taşımacılığı yapan </a:t>
            </a:r>
            <a:r>
              <a:rPr lang="tr-TR" sz="1800" dirty="0" smtClean="0"/>
              <a:t>kayıtlı 8.825 </a:t>
            </a:r>
            <a:r>
              <a:rPr lang="tr-TR" sz="1800" dirty="0"/>
              <a:t>adet araç </a:t>
            </a:r>
            <a:r>
              <a:rPr lang="tr-TR" sz="1800" dirty="0" smtClean="0"/>
              <a:t>bulunmaktadır. </a:t>
            </a:r>
          </a:p>
          <a:p>
            <a:pPr marL="0" indent="0" algn="just">
              <a:buNone/>
            </a:pPr>
            <a:endParaRPr lang="tr-TR" sz="1800" dirty="0"/>
          </a:p>
          <a:p>
            <a:pPr algn="just"/>
            <a:r>
              <a:rPr lang="tr-TR" sz="1800" dirty="0" smtClean="0"/>
              <a:t>İlimiz </a:t>
            </a:r>
            <a:r>
              <a:rPr lang="tr-TR" sz="1800" dirty="0"/>
              <a:t>doğu-batı otoban hattında yer </a:t>
            </a:r>
            <a:r>
              <a:rPr lang="tr-TR" sz="1800" dirty="0" smtClean="0"/>
              <a:t>almakta olup, batı </a:t>
            </a:r>
            <a:r>
              <a:rPr lang="tr-TR" sz="1800" dirty="0"/>
              <a:t>pazarlarına </a:t>
            </a:r>
            <a:r>
              <a:rPr lang="tr-TR" sz="1800" dirty="0" smtClean="0"/>
              <a:t>erişim kolaylığı sağlamaktadır.</a:t>
            </a:r>
            <a:endParaRPr lang="tr-TR" sz="1800"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11</a:t>
            </a:fld>
            <a:endParaRPr lang="tr-TR"/>
          </a:p>
        </p:txBody>
      </p:sp>
      <p:pic>
        <p:nvPicPr>
          <p:cNvPr id="5" name="Resim 4"/>
          <p:cNvPicPr>
            <a:picLocks noChangeAspect="1"/>
          </p:cNvPicPr>
          <p:nvPr/>
        </p:nvPicPr>
        <p:blipFill>
          <a:blip r:embed="rId2"/>
          <a:stretch>
            <a:fillRect/>
          </a:stretch>
        </p:blipFill>
        <p:spPr>
          <a:xfrm>
            <a:off x="8310922" y="0"/>
            <a:ext cx="719390" cy="719390"/>
          </a:xfrm>
          <a:prstGeom prst="rect">
            <a:avLst/>
          </a:prstGeom>
        </p:spPr>
      </p:pic>
    </p:spTree>
    <p:extLst>
      <p:ext uri="{BB962C8B-B14F-4D97-AF65-F5344CB8AC3E}">
        <p14:creationId xmlns:p14="http://schemas.microsoft.com/office/powerpoint/2010/main" val="1712450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0013" y="192907"/>
            <a:ext cx="8236787" cy="1440160"/>
          </a:xfrm>
        </p:spPr>
        <p:txBody>
          <a:bodyPr>
            <a:noAutofit/>
          </a:bodyPr>
          <a:lstStyle/>
          <a:p>
            <a:pPr algn="just"/>
            <a:r>
              <a:rPr lang="tr-TR" sz="2000" b="1" dirty="0" smtClean="0"/>
              <a:t/>
            </a:r>
            <a:br>
              <a:rPr lang="tr-TR" sz="2000" b="1" dirty="0" smtClean="0"/>
            </a:br>
            <a:r>
              <a:rPr lang="tr-TR" sz="2400" b="1" dirty="0" smtClean="0"/>
              <a:t>      Lojistik Sektörü</a:t>
            </a:r>
            <a:r>
              <a:rPr lang="tr-TR" sz="2700" dirty="0" smtClean="0"/>
              <a:t>	</a:t>
            </a:r>
            <a:r>
              <a:rPr lang="tr-TR" sz="2000" dirty="0"/>
              <a:t/>
            </a:r>
            <a:br>
              <a:rPr lang="tr-TR" sz="2000" dirty="0"/>
            </a:br>
            <a:r>
              <a:rPr lang="tr-TR" sz="2000" dirty="0" smtClean="0"/>
              <a:t>	</a:t>
            </a:r>
            <a:br>
              <a:rPr lang="tr-TR" sz="2000" dirty="0" smtClean="0"/>
            </a:br>
            <a:r>
              <a:rPr lang="tr-TR" sz="2000" dirty="0"/>
              <a:t>	</a:t>
            </a:r>
            <a:r>
              <a:rPr lang="tr-TR" sz="1600" dirty="0" smtClean="0"/>
              <a:t>Bölgemizdeki sınır kapılarının Ortadoğu Ülkelerine açılması, </a:t>
            </a:r>
            <a:br>
              <a:rPr lang="tr-TR" sz="1600" dirty="0" smtClean="0"/>
            </a:br>
            <a:r>
              <a:rPr lang="tr-TR" sz="1600" dirty="0" smtClean="0"/>
              <a:t>İskenderun Körfezi’nin stratejik konumu ve bölgemizin demiryolu ağı bir arada düşünüldüğünde, bölgemizin lojistik sektöründeki potansiyelinin yüksek olduğu ifade edilebilmektedir. </a:t>
            </a:r>
            <a:r>
              <a:rPr lang="tr-TR" sz="2000" dirty="0" smtClean="0"/>
              <a:t/>
            </a:r>
            <a:br>
              <a:rPr lang="tr-TR" sz="2000" dirty="0" smtClean="0"/>
            </a:br>
            <a:endParaRPr lang="tr-TR" sz="20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pic>
        <p:nvPicPr>
          <p:cNvPr id="5" name="Picture 2" descr="C:\Users\Pavilion\Desktop\north-africa-map.jpg"/>
          <p:cNvPicPr>
            <a:picLocks noGrp="1" noChangeAspect="1" noChangeArrowheads="1"/>
          </p:cNvPicPr>
          <p:nvPr>
            <p:ph idx="1"/>
          </p:nvPr>
        </p:nvPicPr>
        <p:blipFill>
          <a:blip r:embed="rId2"/>
          <a:srcRect/>
          <a:stretch>
            <a:fillRect/>
          </a:stretch>
        </p:blipFill>
        <p:spPr bwMode="auto">
          <a:xfrm>
            <a:off x="500034" y="2000240"/>
            <a:ext cx="8229600" cy="3751326"/>
          </a:xfrm>
          <a:prstGeom prst="rect">
            <a:avLst/>
          </a:prstGeom>
          <a:noFill/>
          <a:ln w="9525">
            <a:noFill/>
            <a:miter lim="800000"/>
            <a:headEnd/>
            <a:tailEnd/>
          </a:ln>
        </p:spPr>
      </p:pic>
      <p:sp>
        <p:nvSpPr>
          <p:cNvPr id="7" name="6 Oval"/>
          <p:cNvSpPr/>
          <p:nvPr/>
        </p:nvSpPr>
        <p:spPr>
          <a:xfrm>
            <a:off x="5929322" y="2143116"/>
            <a:ext cx="215900" cy="2159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pic>
        <p:nvPicPr>
          <p:cNvPr id="3" name="Resim 2"/>
          <p:cNvPicPr>
            <a:picLocks noChangeAspect="1"/>
          </p:cNvPicPr>
          <p:nvPr/>
        </p:nvPicPr>
        <p:blipFill>
          <a:blip r:embed="rId3"/>
          <a:stretch>
            <a:fillRect/>
          </a:stretch>
        </p:blipFill>
        <p:spPr>
          <a:xfrm>
            <a:off x="8324056" y="44624"/>
            <a:ext cx="725487" cy="725487"/>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Unvan 1"/>
          <p:cNvSpPr>
            <a:spLocks noGrp="1"/>
          </p:cNvSpPr>
          <p:nvPr>
            <p:ph type="title"/>
          </p:nvPr>
        </p:nvSpPr>
        <p:spPr>
          <a:xfrm>
            <a:off x="457200" y="0"/>
            <a:ext cx="8229600" cy="1143000"/>
          </a:xfrm>
        </p:spPr>
        <p:txBody>
          <a:bodyPr>
            <a:normAutofit/>
          </a:bodyPr>
          <a:lstStyle/>
          <a:p>
            <a:pPr eaLnBrk="1" hangingPunct="1"/>
            <a:r>
              <a:rPr lang="tr-TR" sz="2400" b="1" dirty="0" smtClean="0"/>
              <a:t>Lojistik Sektörü</a:t>
            </a:r>
            <a:endParaRPr lang="en-US" sz="2400" b="1" dirty="0" smtClean="0"/>
          </a:p>
        </p:txBody>
      </p:sp>
      <p:sp>
        <p:nvSpPr>
          <p:cNvPr id="24579" name="İçerik Yer Tutucusu 2"/>
          <p:cNvSpPr>
            <a:spLocks noGrp="1"/>
          </p:cNvSpPr>
          <p:nvPr>
            <p:ph idx="1"/>
          </p:nvPr>
        </p:nvSpPr>
        <p:spPr>
          <a:xfrm>
            <a:off x="457200" y="1196975"/>
            <a:ext cx="8291513" cy="4929188"/>
          </a:xfrm>
        </p:spPr>
        <p:txBody>
          <a:bodyPr/>
          <a:lstStyle/>
          <a:p>
            <a:pPr eaLnBrk="1" hangingPunct="1">
              <a:buFont typeface="Wingdings" pitchFamily="2" charset="2"/>
              <a:buChar char="Ø"/>
            </a:pPr>
            <a:endParaRPr lang="tr-TR" sz="2000" smtClean="0"/>
          </a:p>
          <a:p>
            <a:pPr eaLnBrk="1" hangingPunct="1">
              <a:buFont typeface="Arial" pitchFamily="34" charset="0"/>
              <a:buNone/>
            </a:pPr>
            <a:endParaRPr lang="tr-TR" sz="2000" smtClean="0"/>
          </a:p>
          <a:p>
            <a:pPr eaLnBrk="1" hangingPunct="1"/>
            <a:endParaRPr lang="tr-TR" sz="2000" smtClean="0"/>
          </a:p>
        </p:txBody>
      </p:sp>
      <p:pic>
        <p:nvPicPr>
          <p:cNvPr id="24580" name="Picture 3" descr="C:\Users\Burcu\Desktop\Resim1.jpg"/>
          <p:cNvPicPr>
            <a:picLocks noChangeAspect="1" noChangeArrowheads="1"/>
          </p:cNvPicPr>
          <p:nvPr/>
        </p:nvPicPr>
        <p:blipFill>
          <a:blip r:embed="rId2"/>
          <a:srcRect/>
          <a:stretch>
            <a:fillRect/>
          </a:stretch>
        </p:blipFill>
        <p:spPr bwMode="auto">
          <a:xfrm>
            <a:off x="8388350" y="44450"/>
            <a:ext cx="722313" cy="720725"/>
          </a:xfrm>
          <a:prstGeom prst="rect">
            <a:avLst/>
          </a:prstGeom>
          <a:noFill/>
          <a:ln w="9525">
            <a:noFill/>
            <a:miter lim="800000"/>
            <a:headEnd/>
            <a:tailEnd/>
          </a:ln>
        </p:spPr>
      </p:pic>
      <p:sp>
        <p:nvSpPr>
          <p:cNvPr id="24581" name="8 Metin kutusu"/>
          <p:cNvSpPr txBox="1">
            <a:spLocks noChangeArrowheads="1"/>
          </p:cNvSpPr>
          <p:nvPr/>
        </p:nvSpPr>
        <p:spPr bwMode="auto">
          <a:xfrm>
            <a:off x="246472" y="879071"/>
            <a:ext cx="8712968" cy="5909310"/>
          </a:xfrm>
          <a:prstGeom prst="rect">
            <a:avLst/>
          </a:prstGeom>
          <a:noFill/>
          <a:ln w="9525">
            <a:noFill/>
            <a:miter lim="800000"/>
            <a:headEnd/>
            <a:tailEnd/>
          </a:ln>
        </p:spPr>
        <p:txBody>
          <a:bodyPr wrap="square">
            <a:spAutoFit/>
          </a:bodyPr>
          <a:lstStyle/>
          <a:p>
            <a:pPr marL="285750" indent="-285750" algn="just">
              <a:lnSpc>
                <a:spcPct val="150000"/>
              </a:lnSpc>
              <a:buFont typeface="Wingdings" panose="05000000000000000000" pitchFamily="2" charset="2"/>
              <a:buChar char="q"/>
            </a:pPr>
            <a:r>
              <a:rPr lang="tr-TR" sz="1500" dirty="0">
                <a:latin typeface="Calibri" pitchFamily="34" charset="0"/>
              </a:rPr>
              <a:t>Bölgemizde birçok liman ve iskele bulunmaktadır. Doğal liman özelliğine sahip </a:t>
            </a:r>
            <a:r>
              <a:rPr lang="tr-TR" sz="1500" dirty="0" err="1" smtClean="0">
                <a:latin typeface="Calibri" pitchFamily="34" charset="0"/>
              </a:rPr>
              <a:t>Limakport</a:t>
            </a:r>
            <a:r>
              <a:rPr lang="tr-TR" sz="1500" dirty="0" smtClean="0">
                <a:latin typeface="Calibri" pitchFamily="34" charset="0"/>
              </a:rPr>
              <a:t> İskenderun </a:t>
            </a:r>
            <a:r>
              <a:rPr lang="tr-TR" sz="1500" dirty="0">
                <a:latin typeface="Calibri" pitchFamily="34" charset="0"/>
              </a:rPr>
              <a:t>Limanı, Akdeniz’in en büyük ve en modern konteynır terminalleri arasında yer </a:t>
            </a:r>
            <a:r>
              <a:rPr lang="tr-TR" sz="1500" dirty="0" smtClean="0">
                <a:latin typeface="Calibri" pitchFamily="34" charset="0"/>
              </a:rPr>
              <a:t>almaktadır. GAP bölgesinin dünyaya açılan en yakın </a:t>
            </a:r>
            <a:r>
              <a:rPr lang="tr-TR" sz="1500" dirty="0">
                <a:latin typeface="Calibri" pitchFamily="34" charset="0"/>
              </a:rPr>
              <a:t>kapısı konumunda olan </a:t>
            </a:r>
            <a:r>
              <a:rPr lang="tr-TR" sz="1500" dirty="0" smtClean="0">
                <a:latin typeface="Calibri" pitchFamily="34" charset="0"/>
              </a:rPr>
              <a:t>limanımız, </a:t>
            </a:r>
            <a:r>
              <a:rPr lang="tr-TR" sz="1500" dirty="0">
                <a:latin typeface="Calibri" pitchFamily="34" charset="0"/>
              </a:rPr>
              <a:t>son teknoloji makine ve ekipmanlara sahiptir. </a:t>
            </a:r>
            <a:endParaRPr lang="tr-TR" sz="1500" dirty="0" smtClean="0">
              <a:latin typeface="Calibri" pitchFamily="34" charset="0"/>
            </a:endParaRPr>
          </a:p>
          <a:p>
            <a:pPr algn="just">
              <a:lnSpc>
                <a:spcPct val="150000"/>
              </a:lnSpc>
            </a:pPr>
            <a:endParaRPr lang="tr-TR" sz="1500" dirty="0" smtClean="0">
              <a:latin typeface="Calibri" pitchFamily="34" charset="0"/>
            </a:endParaRPr>
          </a:p>
          <a:p>
            <a:pPr marL="285750" indent="-285750" algn="just">
              <a:lnSpc>
                <a:spcPct val="150000"/>
              </a:lnSpc>
              <a:buFont typeface="Wingdings" panose="05000000000000000000" pitchFamily="2" charset="2"/>
              <a:buChar char="q"/>
            </a:pPr>
            <a:r>
              <a:rPr lang="tr-TR" sz="1500" dirty="0" smtClean="0">
                <a:latin typeface="Calibri" pitchFamily="34" charset="0"/>
              </a:rPr>
              <a:t>İskenderun </a:t>
            </a:r>
            <a:r>
              <a:rPr lang="tr-TR" sz="1500" dirty="0">
                <a:latin typeface="Calibri" pitchFamily="34" charset="0"/>
              </a:rPr>
              <a:t>Liman Başkanlığı’nın yetki sahasında; 2 liman, 2’si yapım aşamasında 12 iskele, 5 </a:t>
            </a:r>
            <a:r>
              <a:rPr lang="tr-TR" sz="1500" dirty="0" smtClean="0">
                <a:latin typeface="Calibri" pitchFamily="34" charset="0"/>
              </a:rPr>
              <a:t>balıkçı barınağı </a:t>
            </a:r>
            <a:r>
              <a:rPr lang="tr-TR" sz="1500" dirty="0">
                <a:latin typeface="Calibri" pitchFamily="34" charset="0"/>
              </a:rPr>
              <a:t>ve 7 şamandıra </a:t>
            </a:r>
            <a:r>
              <a:rPr lang="tr-TR" sz="1500" dirty="0" smtClean="0">
                <a:latin typeface="Calibri" pitchFamily="34" charset="0"/>
              </a:rPr>
              <a:t>bulunmaktadır.</a:t>
            </a:r>
          </a:p>
          <a:p>
            <a:pPr algn="just">
              <a:lnSpc>
                <a:spcPct val="150000"/>
              </a:lnSpc>
            </a:pPr>
            <a:endParaRPr lang="tr-TR" sz="1500" dirty="0" smtClean="0">
              <a:latin typeface="Calibri" pitchFamily="34" charset="0"/>
            </a:endParaRPr>
          </a:p>
          <a:p>
            <a:pPr marL="285750" indent="-285750" algn="just">
              <a:lnSpc>
                <a:spcPct val="150000"/>
              </a:lnSpc>
              <a:buFont typeface="Wingdings" panose="05000000000000000000" pitchFamily="2" charset="2"/>
              <a:buChar char="q"/>
            </a:pPr>
            <a:r>
              <a:rPr lang="tr-TR" sz="1500" dirty="0" smtClean="0">
                <a:latin typeface="Calibri" pitchFamily="34" charset="0"/>
              </a:rPr>
              <a:t>Hatay’da 50.000 </a:t>
            </a:r>
            <a:r>
              <a:rPr lang="tr-TR" sz="1500" dirty="0">
                <a:latin typeface="Calibri" pitchFamily="34" charset="0"/>
              </a:rPr>
              <a:t>dönümlük araziye kurulacak olan Hassa OSB ve Amanos Tüneli gibi yatırımların tamamlanması ve diğer sektörlere entegre edilmesiyle, </a:t>
            </a:r>
            <a:r>
              <a:rPr lang="tr-TR" sz="1500" dirty="0" smtClean="0">
                <a:latin typeface="Calibri" pitchFamily="34" charset="0"/>
              </a:rPr>
              <a:t>limanlarımızın yıllık </a:t>
            </a:r>
            <a:r>
              <a:rPr lang="tr-TR" sz="1500" dirty="0">
                <a:latin typeface="Calibri" pitchFamily="34" charset="0"/>
              </a:rPr>
              <a:t>elleçleme kapasitesinin büyük oranda artacağı öngörülmektedir</a:t>
            </a:r>
            <a:r>
              <a:rPr lang="tr-TR" sz="1500" dirty="0" smtClean="0">
                <a:latin typeface="Calibri" pitchFamily="34" charset="0"/>
              </a:rPr>
              <a:t>.</a:t>
            </a:r>
          </a:p>
          <a:p>
            <a:pPr algn="just">
              <a:lnSpc>
                <a:spcPct val="150000"/>
              </a:lnSpc>
            </a:pPr>
            <a:endParaRPr lang="tr-TR" sz="1500" dirty="0" smtClean="0">
              <a:latin typeface="Calibri" pitchFamily="34" charset="0"/>
            </a:endParaRPr>
          </a:p>
          <a:p>
            <a:pPr marL="285750" indent="-285750" algn="just">
              <a:lnSpc>
                <a:spcPct val="150000"/>
              </a:lnSpc>
              <a:buFont typeface="Wingdings" panose="05000000000000000000" pitchFamily="2" charset="2"/>
              <a:buChar char="q"/>
            </a:pPr>
            <a:r>
              <a:rPr lang="tr-TR" sz="1500" dirty="0" smtClean="0">
                <a:latin typeface="Calibri" pitchFamily="34" charset="0"/>
              </a:rPr>
              <a:t>Ayrıca yapımı bitmek üzere olan Karadeniz Akdeniz Bölünmüş Yol Projesi’nin tamamlanmasının ardından, Akdeniz’deki illerimiz Karadeniz’deki illerimize ve Kuzey-İskandinav ülkelerine erişimde nakliye maliyetleri açısından önemli bir avantaj sağlamış olacaktır. Aynı şekilde Karadeniz’deki illerimiz de, hem Akdeniz’e hem de İskenderun Limanı üzerinden Ortadoğu ve Kuzey Afrika ülkelerine ulaşımda, ciddi bir lojistik avantaja sahip olacaktır.</a:t>
            </a:r>
            <a:endParaRPr lang="tr-TR" sz="1500" dirty="0">
              <a:latin typeface="Calibri" pitchFamily="34" charset="0"/>
            </a:endParaRPr>
          </a:p>
          <a:p>
            <a:pPr>
              <a:buFont typeface="Wingdings" pitchFamily="2" charset="2"/>
              <a:buChar char="Ø"/>
            </a:pPr>
            <a:endParaRPr lang="tr-TR" dirty="0">
              <a:latin typeface="Calibri" pitchFamily="34" charset="0"/>
            </a:endParaRPr>
          </a:p>
        </p:txBody>
      </p:sp>
      <p:sp>
        <p:nvSpPr>
          <p:cNvPr id="3" name="Slayt Numarası Yer Tutucusu 2"/>
          <p:cNvSpPr>
            <a:spLocks noGrp="1"/>
          </p:cNvSpPr>
          <p:nvPr>
            <p:ph type="sldNum" sz="quarter" idx="12"/>
          </p:nvPr>
        </p:nvSpPr>
        <p:spPr>
          <a:xfrm>
            <a:off x="6668659" y="6492875"/>
            <a:ext cx="2133600" cy="365125"/>
          </a:xfrm>
        </p:spPr>
        <p:txBody>
          <a:bodyPr/>
          <a:lstStyle/>
          <a:p>
            <a:fld id="{B1DEFA8C-F947-479F-BE07-76B6B3F80BF1}" type="slidenum">
              <a:rPr lang="tr-TR" smtClean="0"/>
              <a:pPr/>
              <a:t>13</a:t>
            </a:fld>
            <a:endParaRPr lang="tr-TR"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143000"/>
          </a:xfrm>
        </p:spPr>
        <p:txBody>
          <a:bodyPr>
            <a:normAutofit/>
          </a:bodyPr>
          <a:lstStyle/>
          <a:p>
            <a:r>
              <a:rPr lang="tr-TR" sz="2400" b="1" dirty="0" smtClean="0"/>
              <a:t>Tarım Sektörü</a:t>
            </a:r>
            <a:endParaRPr lang="tr-TR" sz="2400" b="1" dirty="0"/>
          </a:p>
        </p:txBody>
      </p:sp>
      <p:sp>
        <p:nvSpPr>
          <p:cNvPr id="3" name="2 İçerik Yer Tutucusu"/>
          <p:cNvSpPr>
            <a:spLocks noGrp="1"/>
          </p:cNvSpPr>
          <p:nvPr>
            <p:ph idx="1"/>
          </p:nvPr>
        </p:nvSpPr>
        <p:spPr>
          <a:xfrm>
            <a:off x="455652" y="966769"/>
            <a:ext cx="8229600" cy="5143536"/>
          </a:xfrm>
        </p:spPr>
        <p:txBody>
          <a:bodyPr>
            <a:noAutofit/>
          </a:bodyPr>
          <a:lstStyle/>
          <a:p>
            <a:pPr algn="just">
              <a:buNone/>
            </a:pPr>
            <a:r>
              <a:rPr lang="tr-TR" sz="1700" dirty="0" smtClean="0">
                <a:latin typeface="+mj-lt"/>
              </a:rPr>
              <a:t>      </a:t>
            </a:r>
          </a:p>
          <a:p>
            <a:pPr marL="0" indent="0" algn="just">
              <a:buNone/>
            </a:pPr>
            <a:r>
              <a:rPr lang="tr-TR" sz="1800" dirty="0" smtClean="0">
                <a:latin typeface="+mj-lt"/>
              </a:rPr>
              <a:t>	Hatay’da </a:t>
            </a:r>
            <a:r>
              <a:rPr lang="tr-TR" sz="1800" dirty="0">
                <a:latin typeface="+mj-lt"/>
              </a:rPr>
              <a:t>toplam 552.400 hektar arazi varlığının 275.578 hektarını (%50) tarım alanları </a:t>
            </a:r>
            <a:r>
              <a:rPr lang="tr-TR" sz="1800" dirty="0" smtClean="0">
                <a:latin typeface="+mj-lt"/>
              </a:rPr>
              <a:t>oluşturmaktadır.</a:t>
            </a:r>
            <a:endParaRPr lang="tr-TR" sz="1800" dirty="0">
              <a:latin typeface="+mj-lt"/>
            </a:endParaRPr>
          </a:p>
          <a:p>
            <a:pPr marL="0" indent="0" algn="just">
              <a:buNone/>
            </a:pPr>
            <a:r>
              <a:rPr lang="tr-TR" sz="1800" dirty="0" smtClean="0">
                <a:latin typeface="+mj-lt"/>
              </a:rPr>
              <a:t>Türkiye </a:t>
            </a:r>
            <a:r>
              <a:rPr lang="tr-TR" sz="1800" dirty="0">
                <a:latin typeface="+mj-lt"/>
              </a:rPr>
              <a:t>İhracatçılar </a:t>
            </a:r>
            <a:r>
              <a:rPr lang="tr-TR" sz="1800" dirty="0" smtClean="0">
                <a:latin typeface="+mj-lt"/>
              </a:rPr>
              <a:t>Meclisi verilerine göre;</a:t>
            </a:r>
          </a:p>
          <a:p>
            <a:pPr marL="0" indent="0" algn="just">
              <a:buNone/>
            </a:pPr>
            <a:endParaRPr lang="tr-TR" sz="1800" dirty="0">
              <a:latin typeface="+mj-lt"/>
            </a:endParaRPr>
          </a:p>
          <a:p>
            <a:pPr algn="just">
              <a:buFont typeface="Wingdings" panose="05000000000000000000" pitchFamily="2" charset="2"/>
              <a:buChar char="q"/>
            </a:pPr>
            <a:r>
              <a:rPr lang="tr-TR" sz="1800" dirty="0" smtClean="0">
                <a:latin typeface="+mj-lt"/>
              </a:rPr>
              <a:t>2018 yılsonu </a:t>
            </a:r>
            <a:r>
              <a:rPr lang="tr-TR" sz="1800" dirty="0">
                <a:latin typeface="+mj-lt"/>
              </a:rPr>
              <a:t>itibariyle, </a:t>
            </a:r>
            <a:r>
              <a:rPr lang="tr-TR" sz="1800" dirty="0" smtClean="0">
                <a:latin typeface="+mj-lt"/>
              </a:rPr>
              <a:t>Hatay’ın </a:t>
            </a:r>
            <a:r>
              <a:rPr lang="tr-TR" sz="1800" dirty="0">
                <a:latin typeface="+mj-lt"/>
              </a:rPr>
              <a:t>ihracatının </a:t>
            </a:r>
            <a:r>
              <a:rPr lang="tr-TR" sz="1800" dirty="0" smtClean="0">
                <a:latin typeface="+mj-lt"/>
              </a:rPr>
              <a:t>yaklaşık %30’luk bölümünü </a:t>
            </a:r>
            <a:r>
              <a:rPr lang="tr-TR" sz="1800" dirty="0">
                <a:latin typeface="+mj-lt"/>
              </a:rPr>
              <a:t>tarımsal ürünler oluşturmaktadır</a:t>
            </a:r>
            <a:r>
              <a:rPr lang="tr-TR" sz="1800" dirty="0" smtClean="0">
                <a:latin typeface="+mj-lt"/>
              </a:rPr>
              <a:t>.</a:t>
            </a:r>
          </a:p>
          <a:p>
            <a:pPr marL="0" indent="0" algn="just">
              <a:buNone/>
            </a:pPr>
            <a:endParaRPr lang="tr-TR" sz="1800" dirty="0">
              <a:latin typeface="+mj-lt"/>
            </a:endParaRPr>
          </a:p>
          <a:p>
            <a:pPr algn="just">
              <a:buFont typeface="Wingdings" panose="05000000000000000000" pitchFamily="2" charset="2"/>
              <a:buChar char="q"/>
            </a:pPr>
            <a:r>
              <a:rPr lang="tr-TR" sz="1800" dirty="0" smtClean="0">
                <a:latin typeface="+mj-lt"/>
              </a:rPr>
              <a:t>2018 </a:t>
            </a:r>
            <a:r>
              <a:rPr lang="tr-TR" sz="1800" dirty="0">
                <a:latin typeface="+mj-lt"/>
              </a:rPr>
              <a:t>yılında </a:t>
            </a:r>
            <a:r>
              <a:rPr lang="tr-TR" sz="1800" dirty="0" smtClean="0">
                <a:latin typeface="+mj-lt"/>
              </a:rPr>
              <a:t>Hatay 455 milyon dolarlık ihracat tutarı ile </a:t>
            </a:r>
            <a:r>
              <a:rPr lang="tr-TR" sz="1800" dirty="0">
                <a:latin typeface="+mj-lt"/>
              </a:rPr>
              <a:t>Türkiye yaş sebze-meyve ihracatının %20’sini </a:t>
            </a:r>
            <a:r>
              <a:rPr lang="tr-TR" sz="1800" dirty="0" smtClean="0">
                <a:latin typeface="+mj-lt"/>
              </a:rPr>
              <a:t>gerçekleştirmektedir.</a:t>
            </a:r>
          </a:p>
          <a:p>
            <a:pPr marL="0" indent="0" algn="just">
              <a:buNone/>
            </a:pPr>
            <a:endParaRPr lang="tr-TR" sz="1800" dirty="0">
              <a:latin typeface="+mj-lt"/>
            </a:endParaRPr>
          </a:p>
          <a:p>
            <a:pPr algn="just">
              <a:buFont typeface="Wingdings" panose="05000000000000000000" pitchFamily="2" charset="2"/>
              <a:buChar char="q"/>
            </a:pPr>
            <a:r>
              <a:rPr lang="tr-TR" sz="1800" dirty="0" smtClean="0">
                <a:latin typeface="+mj-lt"/>
              </a:rPr>
              <a:t>Üretim </a:t>
            </a:r>
            <a:r>
              <a:rPr lang="tr-TR" sz="1800" dirty="0">
                <a:latin typeface="+mj-lt"/>
              </a:rPr>
              <a:t>miktarlarına </a:t>
            </a:r>
            <a:r>
              <a:rPr lang="tr-TR" sz="1800" dirty="0" smtClean="0">
                <a:latin typeface="+mj-lt"/>
              </a:rPr>
              <a:t>göre Hatay’daki </a:t>
            </a:r>
            <a:r>
              <a:rPr lang="tr-TR" sz="1800" dirty="0">
                <a:latin typeface="+mj-lt"/>
              </a:rPr>
              <a:t>önemli tarım </a:t>
            </a:r>
            <a:r>
              <a:rPr lang="tr-TR" sz="1800" dirty="0" smtClean="0">
                <a:latin typeface="+mj-lt"/>
              </a:rPr>
              <a:t>ürünleri </a:t>
            </a:r>
            <a:r>
              <a:rPr lang="tr-TR" sz="1800" dirty="0">
                <a:latin typeface="+mj-lt"/>
              </a:rPr>
              <a:t>ise narenciye, buğday, pamuk, mısır </a:t>
            </a:r>
            <a:r>
              <a:rPr lang="tr-TR" sz="1800" dirty="0" smtClean="0">
                <a:latin typeface="+mj-lt"/>
              </a:rPr>
              <a:t>ve zeytindir.</a:t>
            </a:r>
          </a:p>
          <a:p>
            <a:pPr marL="0" indent="0" algn="just">
              <a:buNone/>
            </a:pPr>
            <a:endParaRPr lang="tr-TR" sz="1800" dirty="0" smtClean="0">
              <a:latin typeface="+mj-lt"/>
            </a:endParaRPr>
          </a:p>
          <a:p>
            <a:pPr algn="just">
              <a:buFont typeface="Wingdings" panose="05000000000000000000" pitchFamily="2" charset="2"/>
              <a:buChar char="q"/>
            </a:pPr>
            <a:r>
              <a:rPr lang="tr-TR" sz="1800" dirty="0" smtClean="0">
                <a:latin typeface="+mj-lt"/>
              </a:rPr>
              <a:t>Hatay; ülke genelinde pazı, maydanoz, dereotu, mandalina üretiminde 1. sırada, portakal üretiminde 2. sırada yer almaktadır.</a:t>
            </a:r>
          </a:p>
          <a:p>
            <a:pPr marL="0" indent="0" algn="just">
              <a:buNone/>
            </a:pPr>
            <a:endParaRPr lang="tr-TR" sz="1700" dirty="0" smtClean="0">
              <a:latin typeface="+mj-lt"/>
            </a:endParaRPr>
          </a:p>
          <a:p>
            <a:pPr marL="0" indent="0" algn="just">
              <a:buNone/>
            </a:pPr>
            <a:endParaRPr lang="tr-TR" sz="1700" dirty="0" smtClean="0">
              <a:latin typeface="+mj-lt"/>
            </a:endParaRPr>
          </a:p>
          <a:p>
            <a:pPr algn="just"/>
            <a:endParaRPr lang="tr-TR" sz="1700" dirty="0" smtClean="0">
              <a:latin typeface="+mj-lt"/>
            </a:endParaRPr>
          </a:p>
          <a:p>
            <a:pPr algn="just">
              <a:buNone/>
            </a:pPr>
            <a:r>
              <a:rPr lang="tr-TR" sz="1700" dirty="0" smtClean="0">
                <a:latin typeface="+mj-lt"/>
              </a:rPr>
              <a:t> 	</a:t>
            </a:r>
          </a:p>
          <a:p>
            <a:pPr marL="0" indent="0" algn="just">
              <a:buNone/>
            </a:pPr>
            <a:endParaRPr lang="tr-TR" sz="1700" dirty="0" smtClean="0">
              <a:latin typeface="+mj-lt"/>
            </a:endParaRPr>
          </a:p>
          <a:p>
            <a:pPr algn="just">
              <a:buNone/>
            </a:pPr>
            <a:endParaRPr lang="tr-TR" sz="1700" dirty="0" smtClean="0">
              <a:latin typeface="+mj-lt"/>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pic>
        <p:nvPicPr>
          <p:cNvPr id="5" name="Picture 3" descr="C:\Users\Burcu\Desktop\Resim1.jpg"/>
          <p:cNvPicPr>
            <a:picLocks noChangeAspect="1" noChangeArrowheads="1"/>
          </p:cNvPicPr>
          <p:nvPr/>
        </p:nvPicPr>
        <p:blipFill>
          <a:blip r:embed="rId2"/>
          <a:srcRect/>
          <a:stretch>
            <a:fillRect/>
          </a:stretch>
        </p:blipFill>
        <p:spPr bwMode="auto">
          <a:xfrm>
            <a:off x="8421688" y="0"/>
            <a:ext cx="722312" cy="72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48764"/>
            <a:ext cx="8229600" cy="1143000"/>
          </a:xfrm>
        </p:spPr>
        <p:txBody>
          <a:bodyPr>
            <a:normAutofit/>
          </a:bodyPr>
          <a:lstStyle/>
          <a:p>
            <a:r>
              <a:rPr lang="tr-TR" sz="2400" b="1" dirty="0" smtClean="0"/>
              <a:t>Turizm Sektörü</a:t>
            </a:r>
            <a:endParaRPr lang="tr-TR" sz="2400" b="1" dirty="0"/>
          </a:p>
        </p:txBody>
      </p:sp>
      <p:sp>
        <p:nvSpPr>
          <p:cNvPr id="3" name="İçerik Yer Tutucusu 2"/>
          <p:cNvSpPr>
            <a:spLocks noGrp="1"/>
          </p:cNvSpPr>
          <p:nvPr>
            <p:ph idx="1"/>
          </p:nvPr>
        </p:nvSpPr>
        <p:spPr>
          <a:xfrm>
            <a:off x="457200" y="1268760"/>
            <a:ext cx="8229600" cy="5087590"/>
          </a:xfrm>
        </p:spPr>
        <p:txBody>
          <a:bodyPr>
            <a:normAutofit lnSpcReduction="10000"/>
          </a:bodyPr>
          <a:lstStyle/>
          <a:p>
            <a:pPr>
              <a:buFont typeface="Wingdings" panose="05000000000000000000" pitchFamily="2" charset="2"/>
              <a:buChar char="Ø"/>
            </a:pPr>
            <a:endParaRPr lang="tr-TR" sz="1600" dirty="0"/>
          </a:p>
          <a:p>
            <a:pPr algn="just">
              <a:buFont typeface="Wingdings" panose="05000000000000000000" pitchFamily="2" charset="2"/>
              <a:buChar char="Ø"/>
            </a:pPr>
            <a:r>
              <a:rPr lang="tr-TR" sz="1800" dirty="0" smtClean="0"/>
              <a:t>Hatay günümüze </a:t>
            </a:r>
            <a:r>
              <a:rPr lang="tr-TR" sz="1800" dirty="0"/>
              <a:t>kadar </a:t>
            </a:r>
            <a:r>
              <a:rPr lang="tr-TR" sz="1800" dirty="0" smtClean="0"/>
              <a:t>birçok </a:t>
            </a:r>
            <a:r>
              <a:rPr lang="tr-TR" sz="1800" dirty="0"/>
              <a:t>medeniyetin izlerini bıraktığı bir şehir olma özelliğine </a:t>
            </a:r>
            <a:r>
              <a:rPr lang="tr-TR" sz="1800" dirty="0" smtClean="0"/>
              <a:t>sahiptir. </a:t>
            </a:r>
            <a:r>
              <a:rPr lang="tr-TR" sz="1800" dirty="0"/>
              <a:t> </a:t>
            </a:r>
            <a:r>
              <a:rPr lang="tr-TR" sz="1800" dirty="0" smtClean="0"/>
              <a:t>İlimiz ana </a:t>
            </a:r>
            <a:r>
              <a:rPr lang="tr-TR" sz="1800" dirty="0"/>
              <a:t>yolların kavşak noktasında bulunduğundan, </a:t>
            </a:r>
            <a:r>
              <a:rPr lang="tr-TR" sz="1800" dirty="0" smtClean="0"/>
              <a:t>tarih </a:t>
            </a:r>
            <a:r>
              <a:rPr lang="tr-TR" sz="1800" dirty="0"/>
              <a:t>boyunca kıtalar ve </a:t>
            </a:r>
            <a:r>
              <a:rPr lang="tr-TR" sz="1800" dirty="0" smtClean="0"/>
              <a:t>bölgeler arası </a:t>
            </a:r>
            <a:r>
              <a:rPr lang="tr-TR" sz="1800" dirty="0"/>
              <a:t>ticarette önemli rol </a:t>
            </a:r>
            <a:r>
              <a:rPr lang="tr-TR" sz="1800" dirty="0" smtClean="0"/>
              <a:t>oynamıştır.</a:t>
            </a:r>
          </a:p>
          <a:p>
            <a:pPr marL="0" indent="0" algn="just">
              <a:buNone/>
            </a:pPr>
            <a:endParaRPr lang="tr-TR" sz="1800" dirty="0"/>
          </a:p>
          <a:p>
            <a:pPr algn="just">
              <a:buFont typeface="Wingdings" panose="05000000000000000000" pitchFamily="2" charset="2"/>
              <a:buChar char="Ø"/>
            </a:pPr>
            <a:r>
              <a:rPr lang="tr-TR" sz="1800" dirty="0"/>
              <a:t>Hatay; 2017 yılında </a:t>
            </a:r>
            <a:r>
              <a:rPr lang="tr-TR" sz="1800" dirty="0" smtClean="0"/>
              <a:t>Yaratıcı Şehirler ağına katılarak</a:t>
            </a:r>
            <a:r>
              <a:rPr lang="tr-TR" sz="1800" dirty="0"/>
              <a:t>, UNESCO tarafından Dünya’nın 26. Gastronomi Şehri ilan edilmiştir</a:t>
            </a:r>
            <a:r>
              <a:rPr lang="tr-TR" sz="1800" dirty="0" smtClean="0"/>
              <a:t>. Böylelikle Hatay, UNESCO yaratıcı şehirler ağına ülkemizden katılan 4. şehir olmuştur.</a:t>
            </a:r>
          </a:p>
          <a:p>
            <a:pPr marL="0" indent="0" algn="just">
              <a:buNone/>
            </a:pPr>
            <a:endParaRPr lang="tr-TR" sz="1800" dirty="0" smtClean="0"/>
          </a:p>
          <a:p>
            <a:pPr marL="0" indent="0" algn="just">
              <a:buNone/>
            </a:pPr>
            <a:endParaRPr lang="tr-TR" sz="1800" dirty="0" smtClean="0"/>
          </a:p>
          <a:p>
            <a:pPr algn="just">
              <a:buFont typeface="Wingdings" panose="05000000000000000000" pitchFamily="2" charset="2"/>
              <a:buChar char="Ø"/>
            </a:pPr>
            <a:r>
              <a:rPr lang="tr-TR" sz="1800" dirty="0"/>
              <a:t>Hatay’da</a:t>
            </a:r>
            <a:r>
              <a:rPr lang="tr-TR" sz="1800" dirty="0" smtClean="0"/>
              <a:t>; turizm işletme belgeli ve turizm yatırım belgeli olmak üzere toplam 58 adet turistik tesis hizmet vermekte, yerli ve yabancı turistleri ağırlamaktadır.</a:t>
            </a:r>
          </a:p>
          <a:p>
            <a:pPr marL="0" indent="0" algn="just">
              <a:buNone/>
            </a:pPr>
            <a:endParaRPr lang="tr-TR" sz="1800" dirty="0"/>
          </a:p>
          <a:p>
            <a:pPr marL="0" indent="0" algn="just">
              <a:buNone/>
            </a:pPr>
            <a:endParaRPr lang="tr-TR" sz="1800" dirty="0"/>
          </a:p>
          <a:p>
            <a:pPr algn="just">
              <a:buFont typeface="Wingdings" panose="05000000000000000000" pitchFamily="2" charset="2"/>
              <a:buChar char="Ø"/>
            </a:pPr>
            <a:r>
              <a:rPr lang="tr-TR" sz="1800" dirty="0" smtClean="0"/>
              <a:t>Ayrıca bölgemizdeki </a:t>
            </a:r>
            <a:r>
              <a:rPr lang="tr-TR" sz="1800" dirty="0"/>
              <a:t>turizm sektörüne ilişkin gerekli restorasyon çalışmalarının yapılması, 5 yıldızlı otel sayısının ve yatak kapasitesinin </a:t>
            </a:r>
            <a:r>
              <a:rPr lang="tr-TR" sz="1800" dirty="0" smtClean="0"/>
              <a:t>artırılması ayrıca </a:t>
            </a:r>
            <a:r>
              <a:rPr lang="tr-TR" sz="1800" dirty="0"/>
              <a:t>deniz, kültür</a:t>
            </a:r>
            <a:r>
              <a:rPr lang="tr-TR" sz="1800" dirty="0" smtClean="0"/>
              <a:t>, inanç, yayla, gastronomi </a:t>
            </a:r>
            <a:r>
              <a:rPr lang="tr-TR" sz="1800" dirty="0"/>
              <a:t>turizmleri alanlarında girişimlerde bulunulması gibi </a:t>
            </a:r>
            <a:r>
              <a:rPr lang="tr-TR" sz="1800" dirty="0" smtClean="0"/>
              <a:t>yatırımlarımız hızla devam etmektedir.</a:t>
            </a:r>
          </a:p>
          <a:p>
            <a:pPr marL="0" indent="0" algn="just">
              <a:buNone/>
            </a:pPr>
            <a:endParaRPr lang="tr-TR" sz="1600" dirty="0" smtClean="0"/>
          </a:p>
          <a:p>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15</a:t>
            </a:fld>
            <a:endParaRPr lang="tr-TR"/>
          </a:p>
        </p:txBody>
      </p:sp>
      <p:pic>
        <p:nvPicPr>
          <p:cNvPr id="5" name="Resim 4"/>
          <p:cNvPicPr>
            <a:picLocks noChangeAspect="1"/>
          </p:cNvPicPr>
          <p:nvPr/>
        </p:nvPicPr>
        <p:blipFill>
          <a:blip r:embed="rId2"/>
          <a:stretch>
            <a:fillRect/>
          </a:stretch>
        </p:blipFill>
        <p:spPr>
          <a:xfrm>
            <a:off x="8327105" y="39372"/>
            <a:ext cx="719390" cy="719390"/>
          </a:xfrm>
          <a:prstGeom prst="rect">
            <a:avLst/>
          </a:prstGeom>
        </p:spPr>
      </p:pic>
    </p:spTree>
    <p:extLst>
      <p:ext uri="{BB962C8B-B14F-4D97-AF65-F5344CB8AC3E}">
        <p14:creationId xmlns:p14="http://schemas.microsoft.com/office/powerpoint/2010/main" val="2795008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3442" y="271675"/>
            <a:ext cx="8229600" cy="1143000"/>
          </a:xfrm>
        </p:spPr>
        <p:txBody>
          <a:bodyPr>
            <a:normAutofit/>
          </a:bodyPr>
          <a:lstStyle/>
          <a:p>
            <a:r>
              <a:rPr lang="tr-TR" sz="2200" b="1" dirty="0" smtClean="0"/>
              <a:t>Hatay İskenderun’un Potansiyelini Değerlendirmeye </a:t>
            </a:r>
            <a:br>
              <a:rPr lang="tr-TR" sz="2200" b="1" dirty="0" smtClean="0"/>
            </a:br>
            <a:r>
              <a:rPr lang="tr-TR" sz="2200" b="1" dirty="0" smtClean="0"/>
              <a:t>Yönelik Yatırım Konuları</a:t>
            </a:r>
            <a:endParaRPr lang="tr-TR" sz="2200" b="1" dirty="0"/>
          </a:p>
        </p:txBody>
      </p:sp>
      <p:sp>
        <p:nvSpPr>
          <p:cNvPr id="3" name="İçerik Yer Tutucusu 2"/>
          <p:cNvSpPr>
            <a:spLocks noGrp="1"/>
          </p:cNvSpPr>
          <p:nvPr>
            <p:ph idx="1"/>
          </p:nvPr>
        </p:nvSpPr>
        <p:spPr>
          <a:xfrm>
            <a:off x="467544" y="1340768"/>
            <a:ext cx="8229600" cy="4896544"/>
          </a:xfrm>
        </p:spPr>
        <p:txBody>
          <a:bodyPr>
            <a:normAutofit fontScale="77500" lnSpcReduction="20000"/>
          </a:bodyPr>
          <a:lstStyle/>
          <a:p>
            <a:pPr marL="0" indent="0" algn="just">
              <a:buNone/>
            </a:pPr>
            <a:r>
              <a:rPr lang="tr-TR" sz="2200" dirty="0" smtClean="0"/>
              <a:t>	Hatay İskenderun’un potansiyelini oluşturan sektörlere ilişkin yapılabilecek yatırım konuları aşağıdaki şekilde ifade edilmektedir.</a:t>
            </a:r>
          </a:p>
          <a:p>
            <a:pPr marL="0" indent="0" algn="just">
              <a:buNone/>
            </a:pPr>
            <a:endParaRPr lang="tr-TR" sz="2200" dirty="0" smtClean="0"/>
          </a:p>
          <a:p>
            <a:pPr algn="just"/>
            <a:r>
              <a:rPr lang="tr-TR" sz="2200" dirty="0" smtClean="0"/>
              <a:t>Demir-çelik sanayisine </a:t>
            </a:r>
            <a:r>
              <a:rPr lang="tr-TR" sz="2200" dirty="0"/>
              <a:t>dönük </a:t>
            </a:r>
            <a:r>
              <a:rPr lang="tr-TR" sz="2200" dirty="0" smtClean="0"/>
              <a:t>sac </a:t>
            </a:r>
            <a:r>
              <a:rPr lang="tr-TR" sz="2200" dirty="0"/>
              <a:t>üretimi ve sacın işlenmesi sonucu her </a:t>
            </a:r>
            <a:r>
              <a:rPr lang="tr-TR" sz="2200" dirty="0" smtClean="0"/>
              <a:t>tür sanayi makinaları üretim tesisleri,</a:t>
            </a:r>
          </a:p>
          <a:p>
            <a:pPr algn="just"/>
            <a:r>
              <a:rPr lang="tr-TR" sz="2200" dirty="0"/>
              <a:t>O</a:t>
            </a:r>
            <a:r>
              <a:rPr lang="tr-TR" sz="2200" dirty="0" smtClean="0"/>
              <a:t>tomotiv </a:t>
            </a:r>
            <a:r>
              <a:rPr lang="tr-TR" sz="2200" dirty="0"/>
              <a:t>ve beyaz eşya </a:t>
            </a:r>
            <a:r>
              <a:rPr lang="tr-TR" sz="2200" dirty="0" smtClean="0"/>
              <a:t>üretim tesisleri,</a:t>
            </a:r>
          </a:p>
          <a:p>
            <a:pPr algn="just"/>
            <a:r>
              <a:rPr lang="tr-TR" sz="2200" dirty="0"/>
              <a:t>Her çeşit boru üretim </a:t>
            </a:r>
            <a:r>
              <a:rPr lang="tr-TR" sz="2200" dirty="0" smtClean="0"/>
              <a:t>tesisleri,</a:t>
            </a:r>
          </a:p>
          <a:p>
            <a:pPr algn="just"/>
            <a:r>
              <a:rPr lang="tr-TR" sz="2200" dirty="0" smtClean="0"/>
              <a:t>Çelik </a:t>
            </a:r>
            <a:r>
              <a:rPr lang="tr-TR" sz="2200" dirty="0"/>
              <a:t>tank üretim tesisleri</a:t>
            </a:r>
            <a:r>
              <a:rPr lang="tr-TR" sz="2200" dirty="0" smtClean="0"/>
              <a:t>,</a:t>
            </a:r>
          </a:p>
          <a:p>
            <a:pPr algn="just"/>
            <a:r>
              <a:rPr lang="tr-TR" sz="2200" dirty="0"/>
              <a:t>Otomotiv yedek parçaları üretim </a:t>
            </a:r>
            <a:r>
              <a:rPr lang="tr-TR" sz="2200" dirty="0" smtClean="0"/>
              <a:t>tesisleri, </a:t>
            </a:r>
          </a:p>
          <a:p>
            <a:pPr algn="just"/>
            <a:r>
              <a:rPr lang="tr-TR" sz="2200" dirty="0" smtClean="0"/>
              <a:t>Bölgemizde </a:t>
            </a:r>
            <a:r>
              <a:rPr lang="tr-TR" sz="2200" dirty="0"/>
              <a:t>üretilen tüm gıda ürünlerinin işlenmesine </a:t>
            </a:r>
            <a:r>
              <a:rPr lang="tr-TR" sz="2200" dirty="0" smtClean="0"/>
              <a:t>yönelik yatırımlar, soğuk hava depoları    [Örneğin; işlenmiş su ürünleri tesisleri, konserve ve kurutulmuş meyve-sebze üretim tesisleri, zeytinyağı ve pamukyağı üretim tesisleri, organik tarım ve seracılık üretim tesisleri gibi yatırımlar]</a:t>
            </a:r>
            <a:endParaRPr lang="tr-TR" sz="2200" dirty="0"/>
          </a:p>
          <a:p>
            <a:pPr algn="just"/>
            <a:r>
              <a:rPr lang="tr-TR" sz="2200" dirty="0" smtClean="0"/>
              <a:t>Yenilenebilir Enerji türleri arasında yer alan; Rüzgar ve Güneş </a:t>
            </a:r>
            <a:r>
              <a:rPr lang="tr-TR" sz="2200" dirty="0"/>
              <a:t>Enerjisi </a:t>
            </a:r>
            <a:r>
              <a:rPr lang="tr-TR" sz="2200" dirty="0" smtClean="0"/>
              <a:t>yatırımları,</a:t>
            </a:r>
          </a:p>
          <a:p>
            <a:pPr algn="just"/>
            <a:r>
              <a:rPr lang="tr-TR" sz="2200" dirty="0" smtClean="0"/>
              <a:t>Plastik </a:t>
            </a:r>
            <a:r>
              <a:rPr lang="tr-TR" sz="2200" dirty="0"/>
              <a:t>eşya ve ambalaj </a:t>
            </a:r>
            <a:r>
              <a:rPr lang="tr-TR" sz="2200" dirty="0" smtClean="0"/>
              <a:t>malzemesi ve makineleri üretim tesisleri,</a:t>
            </a:r>
          </a:p>
          <a:p>
            <a:pPr algn="just"/>
            <a:r>
              <a:rPr lang="tr-TR" sz="2200" dirty="0" smtClean="0"/>
              <a:t>Tekstil sektörüne ilişkin çorap üretim, hazır giyim üretim ve tekstil makinaları imalatı tesisleri,</a:t>
            </a:r>
          </a:p>
          <a:p>
            <a:pPr algn="just"/>
            <a:r>
              <a:rPr lang="tr-TR" sz="2200" dirty="0" smtClean="0"/>
              <a:t>Gemi </a:t>
            </a:r>
            <a:r>
              <a:rPr lang="tr-TR" sz="2200" dirty="0"/>
              <a:t>üretimi ve tersane </a:t>
            </a:r>
            <a:r>
              <a:rPr lang="tr-TR" sz="2200" dirty="0" smtClean="0"/>
              <a:t>yatırımları</a:t>
            </a:r>
            <a:r>
              <a:rPr lang="tr-TR" sz="2200" dirty="0"/>
              <a:t>, </a:t>
            </a:r>
            <a:endParaRPr lang="tr-TR" sz="2200" dirty="0" smtClean="0"/>
          </a:p>
          <a:p>
            <a:pPr algn="just"/>
            <a:r>
              <a:rPr lang="tr-TR" sz="2200" dirty="0" smtClean="0"/>
              <a:t>Ayrıca hidrolik </a:t>
            </a:r>
            <a:r>
              <a:rPr lang="tr-TR" sz="2200" dirty="0"/>
              <a:t>ve pnömatik </a:t>
            </a:r>
            <a:r>
              <a:rPr lang="tr-TR" sz="2200" dirty="0" smtClean="0"/>
              <a:t>cihazların üretimleri gibi yatırım konuları bölgemizdeki talebi karşılamaya yönelik yatırım alternatifleri olarak değerlendirilmektedir.</a:t>
            </a:r>
          </a:p>
          <a:p>
            <a:pPr algn="just"/>
            <a:endParaRPr lang="tr-TR" sz="1800" dirty="0" smtClean="0"/>
          </a:p>
          <a:p>
            <a:pPr marL="0" indent="0" algn="just">
              <a:buNone/>
            </a:pPr>
            <a:endParaRPr lang="tr-TR" sz="1800" dirty="0" smtClean="0"/>
          </a:p>
          <a:p>
            <a:pPr marL="0" indent="0" algn="just">
              <a:buNone/>
            </a:pPr>
            <a:endParaRPr lang="tr-TR" sz="1800" dirty="0" smtClean="0"/>
          </a:p>
          <a:p>
            <a:pPr marL="0" indent="0" algn="just">
              <a:buNone/>
            </a:pPr>
            <a:endParaRPr lang="tr-TR" sz="1800"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16</a:t>
            </a:fld>
            <a:endParaRPr lang="tr-TR"/>
          </a:p>
        </p:txBody>
      </p:sp>
      <p:pic>
        <p:nvPicPr>
          <p:cNvPr id="5" name="Resim 4"/>
          <p:cNvPicPr>
            <a:picLocks noChangeAspect="1"/>
          </p:cNvPicPr>
          <p:nvPr/>
        </p:nvPicPr>
        <p:blipFill>
          <a:blip r:embed="rId2"/>
          <a:stretch>
            <a:fillRect/>
          </a:stretch>
        </p:blipFill>
        <p:spPr>
          <a:xfrm>
            <a:off x="8395924" y="8165"/>
            <a:ext cx="719390" cy="719390"/>
          </a:xfrm>
          <a:prstGeom prst="rect">
            <a:avLst/>
          </a:prstGeom>
        </p:spPr>
      </p:pic>
    </p:spTree>
    <p:extLst>
      <p:ext uri="{BB962C8B-B14F-4D97-AF65-F5344CB8AC3E}">
        <p14:creationId xmlns:p14="http://schemas.microsoft.com/office/powerpoint/2010/main" val="351908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282154"/>
          </a:xfrm>
        </p:spPr>
        <p:txBody>
          <a:bodyPr>
            <a:normAutofit/>
          </a:bodyPr>
          <a:lstStyle/>
          <a:p>
            <a:r>
              <a:rPr lang="tr-TR" sz="5000" b="1" dirty="0" smtClean="0"/>
              <a:t>Teşekkürler</a:t>
            </a:r>
            <a:endParaRPr lang="tr-TR" sz="5000" b="1" dirty="0"/>
          </a:p>
        </p:txBody>
      </p:sp>
      <p:sp>
        <p:nvSpPr>
          <p:cNvPr id="3" name="2 İçerik Yer Tutucusu"/>
          <p:cNvSpPr>
            <a:spLocks noGrp="1"/>
          </p:cNvSpPr>
          <p:nvPr>
            <p:ph idx="1"/>
          </p:nvPr>
        </p:nvSpPr>
        <p:spPr>
          <a:xfrm>
            <a:off x="457200" y="1428736"/>
            <a:ext cx="8229600" cy="4697427"/>
          </a:xfrm>
        </p:spPr>
        <p:txBody>
          <a:bodyPr>
            <a:normAutofit fontScale="77500" lnSpcReduction="20000"/>
          </a:bodyPr>
          <a:lstStyle/>
          <a:p>
            <a:pPr algn="ctr">
              <a:buNone/>
            </a:pPr>
            <a:endParaRPr lang="tr-TR" sz="1200" b="1" dirty="0" smtClean="0"/>
          </a:p>
          <a:p>
            <a:pPr algn="ctr">
              <a:buNone/>
            </a:pPr>
            <a:endParaRPr lang="tr-TR" sz="1200" b="1" dirty="0"/>
          </a:p>
          <a:p>
            <a:pPr algn="ctr">
              <a:buNone/>
            </a:pPr>
            <a:endParaRPr lang="tr-TR" sz="1200" b="1" dirty="0" smtClean="0"/>
          </a:p>
          <a:p>
            <a:pPr algn="ctr">
              <a:buNone/>
            </a:pPr>
            <a:r>
              <a:rPr lang="tr-TR" sz="1200" b="1" dirty="0" smtClean="0"/>
              <a:t>Yararlanılan Kaynaklar</a:t>
            </a:r>
          </a:p>
          <a:p>
            <a:pPr algn="ctr">
              <a:buNone/>
            </a:pPr>
            <a:r>
              <a:rPr lang="tr-TR" sz="1200" dirty="0" smtClean="0"/>
              <a:t>T.C. Bakanlıkları</a:t>
            </a:r>
          </a:p>
          <a:p>
            <a:pPr algn="ctr">
              <a:buNone/>
            </a:pPr>
            <a:r>
              <a:rPr lang="tr-TR" sz="1200" dirty="0" smtClean="0"/>
              <a:t>Türkiye İstatistik Kurumu </a:t>
            </a:r>
          </a:p>
          <a:p>
            <a:pPr algn="ctr">
              <a:buNone/>
            </a:pPr>
            <a:r>
              <a:rPr lang="tr-TR" sz="1200" dirty="0" smtClean="0"/>
              <a:t>T.C. Hatay Valiliği</a:t>
            </a:r>
          </a:p>
          <a:p>
            <a:pPr algn="ctr">
              <a:buNone/>
            </a:pPr>
            <a:r>
              <a:rPr lang="tr-TR" sz="1200" dirty="0" smtClean="0"/>
              <a:t>Çelik Üreticileri Derneği</a:t>
            </a:r>
          </a:p>
          <a:p>
            <a:pPr algn="ctr">
              <a:buNone/>
            </a:pPr>
            <a:r>
              <a:rPr lang="tr-TR" sz="1200" dirty="0" smtClean="0"/>
              <a:t>Çelik İhracatçıları Birliği</a:t>
            </a:r>
          </a:p>
          <a:p>
            <a:pPr algn="ctr">
              <a:buNone/>
            </a:pPr>
            <a:r>
              <a:rPr lang="tr-TR" sz="1200" dirty="0" smtClean="0"/>
              <a:t>Türkiye İhracatçılar Meclisi</a:t>
            </a:r>
          </a:p>
          <a:p>
            <a:pPr algn="ctr">
              <a:buNone/>
            </a:pPr>
            <a:r>
              <a:rPr lang="tr-TR" sz="1200" dirty="0" smtClean="0"/>
              <a:t>İskenderun Kaymakamlığı</a:t>
            </a:r>
          </a:p>
          <a:p>
            <a:pPr algn="ctr">
              <a:buNone/>
            </a:pPr>
            <a:r>
              <a:rPr lang="tr-TR" sz="1200" dirty="0" smtClean="0"/>
              <a:t>Doğu Akdeniz Kalkınma Ajansı</a:t>
            </a:r>
          </a:p>
          <a:p>
            <a:pPr algn="ctr">
              <a:buNone/>
            </a:pPr>
            <a:r>
              <a:rPr lang="tr-TR" sz="1200" dirty="0" smtClean="0"/>
              <a:t>İskenderun Ticaret ve Sanayi Odası</a:t>
            </a:r>
          </a:p>
          <a:p>
            <a:pPr algn="ctr">
              <a:buNone/>
            </a:pPr>
            <a:endParaRPr lang="tr-TR" sz="1200" dirty="0"/>
          </a:p>
          <a:p>
            <a:pPr algn="ctr">
              <a:buNone/>
            </a:pPr>
            <a:endParaRPr lang="tr-TR" sz="1200" dirty="0" smtClean="0"/>
          </a:p>
          <a:p>
            <a:pPr algn="ctr">
              <a:buNone/>
            </a:pPr>
            <a:endParaRPr lang="tr-TR" sz="1200" dirty="0"/>
          </a:p>
          <a:p>
            <a:pPr algn="ctr">
              <a:buNone/>
            </a:pPr>
            <a:endParaRPr lang="tr-TR" sz="1200" dirty="0" smtClean="0"/>
          </a:p>
          <a:p>
            <a:pPr algn="ctr">
              <a:buNone/>
            </a:pPr>
            <a:endParaRPr lang="tr-TR" sz="1200" dirty="0" smtClean="0"/>
          </a:p>
          <a:p>
            <a:pPr algn="ctr">
              <a:buNone/>
            </a:pPr>
            <a:endParaRPr lang="tr-TR" sz="1200" dirty="0"/>
          </a:p>
          <a:p>
            <a:pPr algn="ctr">
              <a:buNone/>
            </a:pPr>
            <a:endParaRPr lang="tr-TR" sz="1200" dirty="0" smtClean="0"/>
          </a:p>
          <a:p>
            <a:pPr algn="ctr">
              <a:buNone/>
            </a:pPr>
            <a:endParaRPr lang="tr-TR" sz="1200" dirty="0" smtClean="0"/>
          </a:p>
          <a:p>
            <a:pPr algn="ctr">
              <a:buNone/>
            </a:pPr>
            <a:endParaRPr lang="tr-TR" sz="1200" dirty="0" smtClean="0"/>
          </a:p>
          <a:p>
            <a:pPr algn="ctr">
              <a:buNone/>
            </a:pPr>
            <a:endParaRPr lang="tr-TR" sz="1200" dirty="0" smtClean="0"/>
          </a:p>
          <a:p>
            <a:pPr algn="ctr">
              <a:buNone/>
            </a:pPr>
            <a:endParaRPr lang="tr-TR" sz="1200" dirty="0"/>
          </a:p>
          <a:p>
            <a:pPr algn="ctr">
              <a:buNone/>
            </a:pPr>
            <a:endParaRPr lang="tr-TR" sz="1200" dirty="0" smtClean="0"/>
          </a:p>
          <a:p>
            <a:pPr algn="ctr">
              <a:buNone/>
            </a:pPr>
            <a:r>
              <a:rPr lang="tr-TR" b="1" dirty="0"/>
              <a:t>Levent Hakkı YILMAZ</a:t>
            </a:r>
          </a:p>
          <a:p>
            <a:pPr algn="ctr">
              <a:buNone/>
            </a:pPr>
            <a:r>
              <a:rPr lang="tr-TR" sz="2500" b="1" dirty="0"/>
              <a:t>İskenderun Ticaret ve Sanayi Odası</a:t>
            </a:r>
          </a:p>
          <a:p>
            <a:pPr algn="ctr">
              <a:buNone/>
            </a:pPr>
            <a:r>
              <a:rPr lang="tr-TR" sz="2500" b="1" dirty="0"/>
              <a:t>Yönetim Kurulu Başkanı</a:t>
            </a:r>
          </a:p>
          <a:p>
            <a:pPr algn="ctr">
              <a:buNone/>
            </a:pPr>
            <a:endParaRPr lang="tr-TR" sz="2500" dirty="0"/>
          </a:p>
          <a:p>
            <a:pPr algn="ctr">
              <a:buNone/>
            </a:pPr>
            <a:endParaRPr lang="tr-TR" sz="2500" dirty="0" smtClean="0"/>
          </a:p>
          <a:p>
            <a:pPr algn="ctr">
              <a:buNone/>
            </a:pPr>
            <a:endParaRPr lang="tr-TR" sz="1200" dirty="0"/>
          </a:p>
          <a:p>
            <a:pPr algn="ctr">
              <a:buNone/>
            </a:pPr>
            <a:endParaRPr lang="tr-TR" sz="1200" dirty="0" smtClean="0"/>
          </a:p>
          <a:p>
            <a:pPr algn="ctr">
              <a:buNone/>
            </a:pPr>
            <a:endParaRPr lang="tr-TR" sz="1200" dirty="0"/>
          </a:p>
          <a:p>
            <a:pPr algn="ctr">
              <a:buNone/>
            </a:pPr>
            <a:endParaRPr lang="tr-TR" sz="1200" dirty="0" smtClean="0"/>
          </a:p>
          <a:p>
            <a:pPr algn="ctr">
              <a:buNone/>
            </a:pPr>
            <a:endParaRPr lang="tr-TR" sz="1200" dirty="0"/>
          </a:p>
          <a:p>
            <a:pPr algn="ctr">
              <a:buNone/>
            </a:pPr>
            <a:endParaRPr lang="tr-TR" sz="1200" dirty="0" smtClean="0"/>
          </a:p>
          <a:p>
            <a:pPr algn="ctr">
              <a:buNone/>
            </a:pPr>
            <a:endParaRPr lang="tr-TR" sz="1200" dirty="0"/>
          </a:p>
          <a:p>
            <a:pPr algn="ctr">
              <a:buNone/>
            </a:pPr>
            <a:endParaRPr lang="tr-TR" sz="1200" dirty="0" smtClean="0"/>
          </a:p>
          <a:p>
            <a:pPr algn="ctr">
              <a:buNone/>
            </a:pPr>
            <a:endParaRPr lang="tr-TR" sz="1200" dirty="0"/>
          </a:p>
          <a:p>
            <a:pPr algn="ctr">
              <a:buNone/>
            </a:pPr>
            <a:endParaRPr lang="tr-TR" sz="1200" dirty="0" smtClean="0"/>
          </a:p>
          <a:p>
            <a:pPr algn="ctr">
              <a:buNone/>
            </a:pPr>
            <a:endParaRPr lang="tr-TR" sz="1200" dirty="0" smtClean="0"/>
          </a:p>
          <a:p>
            <a:pPr algn="ctr">
              <a:buNone/>
            </a:pPr>
            <a:endParaRPr lang="tr-TR" b="1" dirty="0" smtClean="0"/>
          </a:p>
          <a:p>
            <a:pPr>
              <a:buNone/>
            </a:pPr>
            <a:endParaRPr lang="tr-TR" dirty="0" smtClean="0"/>
          </a:p>
          <a:p>
            <a:pPr>
              <a:buNone/>
            </a:pPr>
            <a:endParaRPr lang="tr-TR" dirty="0" smtClean="0"/>
          </a:p>
          <a:p>
            <a:pPr>
              <a:buNone/>
            </a:pPr>
            <a:endParaRPr lang="tr-TR" dirty="0" smtClean="0"/>
          </a:p>
          <a:p>
            <a:pPr>
              <a:buNone/>
            </a:pPr>
            <a:endParaRPr lang="tr-TR" dirty="0" smtClean="0"/>
          </a:p>
        </p:txBody>
      </p:sp>
      <p:sp>
        <p:nvSpPr>
          <p:cNvPr id="5" name="4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pic>
        <p:nvPicPr>
          <p:cNvPr id="6" name="Picture 3" descr="C:\Users\Burcu\Desktop\Resim1.jpg"/>
          <p:cNvPicPr>
            <a:picLocks noChangeAspect="1" noChangeArrowheads="1"/>
          </p:cNvPicPr>
          <p:nvPr/>
        </p:nvPicPr>
        <p:blipFill>
          <a:blip r:embed="rId2"/>
          <a:srcRect/>
          <a:stretch>
            <a:fillRect/>
          </a:stretch>
        </p:blipFill>
        <p:spPr bwMode="auto">
          <a:xfrm>
            <a:off x="8421688" y="0"/>
            <a:ext cx="722312" cy="72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6"/>
          <p:cNvSpPr txBox="1">
            <a:spLocks noChangeArrowheads="1"/>
          </p:cNvSpPr>
          <p:nvPr/>
        </p:nvSpPr>
        <p:spPr bwMode="auto">
          <a:xfrm>
            <a:off x="179388" y="112713"/>
            <a:ext cx="8785225" cy="461665"/>
          </a:xfrm>
          <a:prstGeom prst="rect">
            <a:avLst/>
          </a:prstGeom>
          <a:noFill/>
          <a:ln w="9525">
            <a:noFill/>
            <a:miter lim="800000"/>
            <a:headEnd/>
            <a:tailEnd/>
          </a:ln>
        </p:spPr>
        <p:txBody>
          <a:bodyPr>
            <a:spAutoFit/>
          </a:bodyPr>
          <a:lstStyle/>
          <a:p>
            <a:pPr algn="ctr"/>
            <a:r>
              <a:rPr lang="tr-TR" sz="2400" b="1" dirty="0">
                <a:latin typeface="Calibri" pitchFamily="34" charset="0"/>
              </a:rPr>
              <a:t>İskenderun Ticaret ve Sanayi Odası</a:t>
            </a:r>
            <a:endParaRPr lang="en-US" sz="2400" b="1" dirty="0">
              <a:latin typeface="Calibri" pitchFamily="34" charset="0"/>
            </a:endParaRPr>
          </a:p>
        </p:txBody>
      </p:sp>
      <p:grpSp>
        <p:nvGrpSpPr>
          <p:cNvPr id="2" name="Grup 11"/>
          <p:cNvGrpSpPr>
            <a:grpSpLocks/>
          </p:cNvGrpSpPr>
          <p:nvPr/>
        </p:nvGrpSpPr>
        <p:grpSpPr bwMode="auto">
          <a:xfrm>
            <a:off x="33337" y="1952795"/>
            <a:ext cx="9110664" cy="4668550"/>
            <a:chOff x="816278" y="1690858"/>
            <a:chExt cx="7511446" cy="4742007"/>
          </a:xfrm>
        </p:grpSpPr>
        <p:grpSp>
          <p:nvGrpSpPr>
            <p:cNvPr id="4" name="Group 10"/>
            <p:cNvGrpSpPr>
              <a:grpSpLocks/>
            </p:cNvGrpSpPr>
            <p:nvPr/>
          </p:nvGrpSpPr>
          <p:grpSpPr bwMode="auto">
            <a:xfrm>
              <a:off x="816278" y="1690858"/>
              <a:ext cx="2371725" cy="3996000"/>
              <a:chOff x="1473200" y="2106183"/>
              <a:chExt cx="3162300" cy="3996000"/>
            </a:xfrm>
          </p:grpSpPr>
          <p:sp>
            <p:nvSpPr>
              <p:cNvPr id="10" name="Isosceles Triangle 9"/>
              <p:cNvSpPr/>
              <p:nvPr/>
            </p:nvSpPr>
            <p:spPr>
              <a:xfrm rot="16200000">
                <a:off x="1432913" y="2603298"/>
                <a:ext cx="572644" cy="492070"/>
              </a:xfrm>
              <a:prstGeom prst="triangle">
                <a:avLst/>
              </a:prstGeom>
              <a:solidFill>
                <a:schemeClr val="tx2">
                  <a:lumMod val="20000"/>
                  <a:lumOff val="80000"/>
                </a:schemeClr>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p:nvPr/>
            </p:nvSpPr>
            <p:spPr>
              <a:xfrm>
                <a:off x="1828800" y="2106183"/>
                <a:ext cx="2692400" cy="3996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solidFill>
                    <a:srgbClr val="6699FF"/>
                  </a:solidFill>
                </a:endParaRPr>
              </a:p>
            </p:txBody>
          </p:sp>
          <p:sp>
            <p:nvSpPr>
              <p:cNvPr id="9" name="Rectangle 8"/>
              <p:cNvSpPr/>
              <p:nvPr/>
            </p:nvSpPr>
            <p:spPr>
              <a:xfrm>
                <a:off x="1473200" y="2201640"/>
                <a:ext cx="3162300" cy="647700"/>
              </a:xfrm>
              <a:prstGeom prst="rect">
                <a:avLst/>
              </a:prstGeom>
              <a:solidFill>
                <a:schemeClr val="tx2">
                  <a:lumMod val="20000"/>
                  <a:lumOff val="80000"/>
                </a:schemeClr>
              </a:solidFill>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a:p>
            </p:txBody>
          </p:sp>
        </p:grpSp>
        <p:grpSp>
          <p:nvGrpSpPr>
            <p:cNvPr id="5" name="Group 18"/>
            <p:cNvGrpSpPr>
              <a:grpSpLocks/>
            </p:cNvGrpSpPr>
            <p:nvPr/>
          </p:nvGrpSpPr>
          <p:grpSpPr bwMode="auto">
            <a:xfrm>
              <a:off x="3386138" y="2436865"/>
              <a:ext cx="2371725" cy="3996000"/>
              <a:chOff x="1473200" y="2106183"/>
              <a:chExt cx="3162300" cy="3996000"/>
            </a:xfrm>
          </p:grpSpPr>
          <p:sp>
            <p:nvSpPr>
              <p:cNvPr id="20" name="Isosceles Triangle 19"/>
              <p:cNvSpPr/>
              <p:nvPr/>
            </p:nvSpPr>
            <p:spPr>
              <a:xfrm rot="16200000">
                <a:off x="1433530" y="2603660"/>
                <a:ext cx="572644" cy="492069"/>
              </a:xfrm>
              <a:prstGeom prst="triangle">
                <a:avLst/>
              </a:prstGeom>
              <a:solidFill>
                <a:schemeClr val="tx2">
                  <a:lumMod val="20000"/>
                  <a:lumOff val="80000"/>
                </a:schemeClr>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Rectangle 20"/>
              <p:cNvSpPr/>
              <p:nvPr/>
            </p:nvSpPr>
            <p:spPr>
              <a:xfrm>
                <a:off x="1828800" y="2106183"/>
                <a:ext cx="2692400" cy="3996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solidFill>
                    <a:srgbClr val="6699FF"/>
                  </a:solidFill>
                </a:endParaRPr>
              </a:p>
            </p:txBody>
          </p:sp>
          <p:sp>
            <p:nvSpPr>
              <p:cNvPr id="22" name="Rectangle 21"/>
              <p:cNvSpPr/>
              <p:nvPr/>
            </p:nvSpPr>
            <p:spPr>
              <a:xfrm>
                <a:off x="1473200" y="2201640"/>
                <a:ext cx="3162300" cy="647700"/>
              </a:xfrm>
              <a:prstGeom prst="rect">
                <a:avLst/>
              </a:prstGeom>
              <a:solidFill>
                <a:schemeClr val="tx2">
                  <a:lumMod val="20000"/>
                  <a:lumOff val="80000"/>
                </a:schemeClr>
              </a:solidFill>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a:p>
            </p:txBody>
          </p:sp>
        </p:grpSp>
        <p:grpSp>
          <p:nvGrpSpPr>
            <p:cNvPr id="6" name="Group 22"/>
            <p:cNvGrpSpPr>
              <a:grpSpLocks/>
            </p:cNvGrpSpPr>
            <p:nvPr/>
          </p:nvGrpSpPr>
          <p:grpSpPr bwMode="auto">
            <a:xfrm>
              <a:off x="5955619" y="1690858"/>
              <a:ext cx="2372105" cy="3996000"/>
              <a:chOff x="1472694" y="2106183"/>
              <a:chExt cx="3162806" cy="3996000"/>
            </a:xfrm>
          </p:grpSpPr>
          <p:sp>
            <p:nvSpPr>
              <p:cNvPr id="24" name="Isosceles Triangle 23"/>
              <p:cNvSpPr/>
              <p:nvPr/>
            </p:nvSpPr>
            <p:spPr>
              <a:xfrm rot="16200000">
                <a:off x="1432407" y="2603299"/>
                <a:ext cx="572644" cy="492069"/>
              </a:xfrm>
              <a:prstGeom prst="triangle">
                <a:avLst/>
              </a:prstGeom>
              <a:solidFill>
                <a:schemeClr val="tx2">
                  <a:lumMod val="20000"/>
                  <a:lumOff val="80000"/>
                </a:schemeClr>
              </a:solidFill>
              <a:ln>
                <a:noFill/>
              </a:ln>
              <a:effectLst>
                <a:outerShdw blurRad="25400" dist="38100" dir="2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Rectangle 24"/>
              <p:cNvSpPr/>
              <p:nvPr/>
            </p:nvSpPr>
            <p:spPr>
              <a:xfrm>
                <a:off x="1828800" y="2106183"/>
                <a:ext cx="2692400" cy="3996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solidFill>
                    <a:srgbClr val="6699FF"/>
                  </a:solidFill>
                </a:endParaRPr>
              </a:p>
            </p:txBody>
          </p:sp>
          <p:sp>
            <p:nvSpPr>
              <p:cNvPr id="26" name="Rectangle 25"/>
              <p:cNvSpPr/>
              <p:nvPr/>
            </p:nvSpPr>
            <p:spPr>
              <a:xfrm>
                <a:off x="1473200" y="2201640"/>
                <a:ext cx="3162300" cy="647700"/>
              </a:xfrm>
              <a:prstGeom prst="rect">
                <a:avLst/>
              </a:prstGeom>
              <a:solidFill>
                <a:schemeClr val="tx2">
                  <a:lumMod val="20000"/>
                  <a:lumOff val="80000"/>
                </a:schemeClr>
              </a:solidFill>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a:p>
            </p:txBody>
          </p:sp>
        </p:grpSp>
      </p:grpSp>
      <p:sp>
        <p:nvSpPr>
          <p:cNvPr id="28" name="Rectangle 27"/>
          <p:cNvSpPr/>
          <p:nvPr>
            <p:custDataLst>
              <p:tags r:id="rId2"/>
            </p:custDataLst>
          </p:nvPr>
        </p:nvSpPr>
        <p:spPr>
          <a:xfrm>
            <a:off x="250825" y="2060575"/>
            <a:ext cx="1963721" cy="400110"/>
          </a:xfrm>
          <a:prstGeom prst="rect">
            <a:avLst/>
          </a:prstGeom>
          <a:effectLst>
            <a:outerShdw blurRad="25400" dist="38100" dir="2400000" algn="ctr" rotWithShape="0">
              <a:srgbClr val="000000">
                <a:alpha val="10000"/>
              </a:srgbClr>
            </a:outerShdw>
          </a:effectLst>
        </p:spPr>
        <p:txBody>
          <a:bodyPr wrap="square" anchor="ctr">
            <a:spAutoFit/>
          </a:bodyPr>
          <a:lstStyle/>
          <a:p>
            <a:pPr algn="ctr" fontAlgn="auto">
              <a:spcBef>
                <a:spcPts val="0"/>
              </a:spcBef>
              <a:spcAft>
                <a:spcPts val="0"/>
              </a:spcAft>
              <a:defRPr/>
            </a:pPr>
            <a:r>
              <a:rPr lang="tr-TR" sz="2000" b="1" dirty="0" smtClean="0">
                <a:latin typeface="Calibri Light" pitchFamily="34" charset="0"/>
              </a:rPr>
              <a:t>Vizyonumuz</a:t>
            </a:r>
            <a:endParaRPr lang="en-US" sz="2000" b="1" dirty="0">
              <a:latin typeface="Calibri Light" pitchFamily="34" charset="0"/>
            </a:endParaRPr>
          </a:p>
        </p:txBody>
      </p:sp>
      <p:sp>
        <p:nvSpPr>
          <p:cNvPr id="29" name="Rectangle 28"/>
          <p:cNvSpPr/>
          <p:nvPr>
            <p:custDataLst>
              <p:tags r:id="rId3"/>
            </p:custDataLst>
          </p:nvPr>
        </p:nvSpPr>
        <p:spPr>
          <a:xfrm>
            <a:off x="6483350" y="2101850"/>
            <a:ext cx="2232054" cy="400110"/>
          </a:xfrm>
          <a:prstGeom prst="rect">
            <a:avLst/>
          </a:prstGeom>
          <a:effectLst>
            <a:outerShdw blurRad="25400" dist="38100" dir="2400000" algn="ctr" rotWithShape="0">
              <a:srgbClr val="000000">
                <a:alpha val="10000"/>
              </a:srgbClr>
            </a:outerShdw>
          </a:effectLst>
        </p:spPr>
        <p:txBody>
          <a:bodyPr wrap="square" anchor="ctr">
            <a:spAutoFit/>
          </a:bodyPr>
          <a:lstStyle/>
          <a:p>
            <a:pPr algn="ctr" fontAlgn="auto">
              <a:spcBef>
                <a:spcPts val="0"/>
              </a:spcBef>
              <a:spcAft>
                <a:spcPts val="0"/>
              </a:spcAft>
              <a:defRPr/>
            </a:pPr>
            <a:r>
              <a:rPr lang="tr-TR" sz="2000" b="1" dirty="0" smtClean="0">
                <a:latin typeface="Calibri Light" pitchFamily="34" charset="0"/>
              </a:rPr>
              <a:t>Değerlerimiz</a:t>
            </a:r>
            <a:endParaRPr lang="en-US" sz="2000" b="1" dirty="0">
              <a:latin typeface="Calibri Light" pitchFamily="34" charset="0"/>
            </a:endParaRPr>
          </a:p>
        </p:txBody>
      </p:sp>
      <p:sp>
        <p:nvSpPr>
          <p:cNvPr id="30" name="Rectangle 29"/>
          <p:cNvSpPr/>
          <p:nvPr>
            <p:custDataLst>
              <p:tags r:id="rId4"/>
            </p:custDataLst>
          </p:nvPr>
        </p:nvSpPr>
        <p:spPr>
          <a:xfrm>
            <a:off x="3315214" y="2748111"/>
            <a:ext cx="2222508" cy="400110"/>
          </a:xfrm>
          <a:prstGeom prst="rect">
            <a:avLst/>
          </a:prstGeom>
          <a:effectLst>
            <a:outerShdw blurRad="25400" dist="38100" dir="2400000" algn="ctr" rotWithShape="0">
              <a:srgbClr val="000000">
                <a:alpha val="10000"/>
              </a:srgbClr>
            </a:outerShdw>
          </a:effectLst>
        </p:spPr>
        <p:txBody>
          <a:bodyPr wrap="square" anchor="ctr">
            <a:spAutoFit/>
          </a:bodyPr>
          <a:lstStyle/>
          <a:p>
            <a:pPr algn="ctr" fontAlgn="auto">
              <a:spcBef>
                <a:spcPts val="0"/>
              </a:spcBef>
              <a:spcAft>
                <a:spcPts val="0"/>
              </a:spcAft>
              <a:defRPr/>
            </a:pPr>
            <a:r>
              <a:rPr lang="tr-TR" sz="2000" b="1" dirty="0" smtClean="0">
                <a:latin typeface="Calibri Light" pitchFamily="34" charset="0"/>
              </a:rPr>
              <a:t>Misyonumuz</a:t>
            </a:r>
            <a:endParaRPr lang="en-US" sz="2000" b="1" dirty="0">
              <a:latin typeface="Calibri Light" pitchFamily="34" charset="0"/>
            </a:endParaRPr>
          </a:p>
        </p:txBody>
      </p:sp>
      <p:sp>
        <p:nvSpPr>
          <p:cNvPr id="7175" name="Dikdörtgen 1"/>
          <p:cNvSpPr>
            <a:spLocks noChangeArrowheads="1"/>
          </p:cNvSpPr>
          <p:nvPr/>
        </p:nvSpPr>
        <p:spPr bwMode="auto">
          <a:xfrm>
            <a:off x="625474" y="828675"/>
            <a:ext cx="7804177" cy="923925"/>
          </a:xfrm>
          <a:prstGeom prst="rect">
            <a:avLst/>
          </a:prstGeom>
          <a:noFill/>
          <a:ln w="9525">
            <a:noFill/>
            <a:miter lim="800000"/>
            <a:headEnd/>
            <a:tailEnd/>
          </a:ln>
        </p:spPr>
        <p:txBody>
          <a:bodyPr wrap="square">
            <a:spAutoFit/>
          </a:bodyPr>
          <a:lstStyle/>
          <a:p>
            <a:pPr algn="just"/>
            <a:r>
              <a:rPr lang="tr-TR" dirty="0" smtClean="0">
                <a:latin typeface="Calibri" pitchFamily="34" charset="0"/>
              </a:rPr>
              <a:t>	</a:t>
            </a:r>
            <a:r>
              <a:rPr lang="tr-TR" sz="1700" dirty="0" smtClean="0">
                <a:latin typeface="Calibri" pitchFamily="34" charset="0"/>
              </a:rPr>
              <a:t>İskenderun </a:t>
            </a:r>
            <a:r>
              <a:rPr lang="tr-TR" sz="1700" dirty="0">
                <a:latin typeface="Calibri" pitchFamily="34" charset="0"/>
              </a:rPr>
              <a:t>Ticaret ve Sanayi Odası resmi olarak 1920 yılında kurulduğu kabul edilse de, 1800’lü yıllardan  bu yana şehrimizin tüccar, sanayici ve esnafına kuruluş gayesi çerçevesinde hizmetler </a:t>
            </a:r>
            <a:r>
              <a:rPr lang="tr-TR" sz="1700" dirty="0" smtClean="0">
                <a:latin typeface="Calibri" pitchFamily="34" charset="0"/>
              </a:rPr>
              <a:t>vermektedir.</a:t>
            </a:r>
            <a:endParaRPr lang="tr-TR" sz="1700" dirty="0">
              <a:latin typeface="Calibri" pitchFamily="34" charset="0"/>
            </a:endParaRPr>
          </a:p>
        </p:txBody>
      </p:sp>
      <p:pic>
        <p:nvPicPr>
          <p:cNvPr id="7176" name="Picture 3" descr="C:\Users\Burcu\Desktop\Resim1.jpg"/>
          <p:cNvPicPr>
            <a:picLocks noChangeAspect="1" noChangeArrowheads="1"/>
          </p:cNvPicPr>
          <p:nvPr/>
        </p:nvPicPr>
        <p:blipFill>
          <a:blip r:embed="rId8"/>
          <a:srcRect/>
          <a:stretch>
            <a:fillRect/>
          </a:stretch>
        </p:blipFill>
        <p:spPr bwMode="auto">
          <a:xfrm>
            <a:off x="8388350" y="44450"/>
            <a:ext cx="722313" cy="720725"/>
          </a:xfrm>
          <a:prstGeom prst="rect">
            <a:avLst/>
          </a:prstGeom>
          <a:noFill/>
          <a:ln w="9525">
            <a:noFill/>
            <a:miter lim="800000"/>
            <a:headEnd/>
            <a:tailEnd/>
          </a:ln>
        </p:spPr>
      </p:pic>
      <p:sp>
        <p:nvSpPr>
          <p:cNvPr id="31" name="Rectangle 25"/>
          <p:cNvSpPr/>
          <p:nvPr>
            <p:custDataLst>
              <p:tags r:id="rId5"/>
            </p:custDataLst>
          </p:nvPr>
        </p:nvSpPr>
        <p:spPr>
          <a:xfrm>
            <a:off x="323850" y="2865438"/>
            <a:ext cx="2376488" cy="523220"/>
          </a:xfrm>
          <a:prstGeom prst="rect">
            <a:avLst/>
          </a:prstGeom>
        </p:spPr>
        <p:txBody>
          <a:bodyPr>
            <a:spAutoFit/>
          </a:bodyPr>
          <a:lstStyle/>
          <a:p>
            <a:pPr algn="just" fontAlgn="auto">
              <a:spcBef>
                <a:spcPts val="0"/>
              </a:spcBef>
              <a:spcAft>
                <a:spcPts val="0"/>
              </a:spcAft>
              <a:defRPr/>
            </a:pPr>
            <a:r>
              <a:rPr lang="tr-TR" sz="1400" dirty="0" smtClean="0">
                <a:solidFill>
                  <a:schemeClr val="bg1"/>
                </a:solidFill>
              </a:rPr>
              <a:t>“Türkiye’de Öncü ve Lider Oda Olmak” tır. </a:t>
            </a:r>
            <a:endParaRPr lang="en-US" sz="1400" dirty="0">
              <a:solidFill>
                <a:schemeClr val="bg1"/>
              </a:solidFill>
              <a:latin typeface="Calibri Light" pitchFamily="34" charset="0"/>
            </a:endParaRPr>
          </a:p>
        </p:txBody>
      </p:sp>
      <p:sp>
        <p:nvSpPr>
          <p:cNvPr id="7178" name="Dikdörtgen 14"/>
          <p:cNvSpPr>
            <a:spLocks noChangeArrowheads="1"/>
          </p:cNvSpPr>
          <p:nvPr/>
        </p:nvSpPr>
        <p:spPr bwMode="auto">
          <a:xfrm>
            <a:off x="3419475" y="3406775"/>
            <a:ext cx="2447925" cy="2862322"/>
          </a:xfrm>
          <a:prstGeom prst="rect">
            <a:avLst/>
          </a:prstGeom>
          <a:noFill/>
          <a:ln w="9525">
            <a:noFill/>
            <a:miter lim="800000"/>
            <a:headEnd/>
            <a:tailEnd/>
          </a:ln>
        </p:spPr>
        <p:txBody>
          <a:bodyPr>
            <a:spAutoFit/>
          </a:bodyPr>
          <a:lstStyle/>
          <a:p>
            <a:pPr algn="just">
              <a:buFont typeface="Arial" pitchFamily="34" charset="0"/>
              <a:buChar char="•"/>
            </a:pPr>
            <a:r>
              <a:rPr lang="tr-TR" sz="1000" dirty="0" smtClean="0">
                <a:solidFill>
                  <a:schemeClr val="bg1"/>
                </a:solidFill>
              </a:rPr>
              <a:t>Mevzuat İle Belirlenen Tüm Hizmetleri Etkin ve Verimli Biçimde Sunmak,</a:t>
            </a:r>
          </a:p>
          <a:p>
            <a:pPr algn="just">
              <a:buFont typeface="Arial" pitchFamily="34" charset="0"/>
              <a:buChar char="•"/>
            </a:pPr>
            <a:r>
              <a:rPr lang="tr-TR" sz="1000" dirty="0" smtClean="0">
                <a:solidFill>
                  <a:schemeClr val="bg1"/>
                </a:solidFill>
              </a:rPr>
              <a:t>Tüm Sektörde Katma Değer Yaratacak Projeler Üretmek,</a:t>
            </a:r>
          </a:p>
          <a:p>
            <a:pPr algn="just">
              <a:buFont typeface="Arial" pitchFamily="34" charset="0"/>
              <a:buChar char="•"/>
            </a:pPr>
            <a:r>
              <a:rPr lang="tr-TR" sz="1000" dirty="0" smtClean="0">
                <a:solidFill>
                  <a:schemeClr val="bg1"/>
                </a:solidFill>
              </a:rPr>
              <a:t>Akredite Oda Olarak Her Alanda Dünya Standartlarına Ulaşmak,</a:t>
            </a:r>
          </a:p>
          <a:p>
            <a:pPr algn="just">
              <a:buFont typeface="Arial" pitchFamily="34" charset="0"/>
              <a:buChar char="•"/>
            </a:pPr>
            <a:r>
              <a:rPr lang="tr-TR" sz="1000" dirty="0" smtClean="0">
                <a:solidFill>
                  <a:schemeClr val="bg1"/>
                </a:solidFill>
              </a:rPr>
              <a:t>5174 Sayılı Kuruluş Kanununda Yazılı Diğer İşleri Eksiksiz, Zamanında, Amaç Ve İsteklere Uygun, Tarafsızlık Ve Güvenilirlik İlkelerine Bağlı Kalarak Yapmak,</a:t>
            </a:r>
          </a:p>
          <a:p>
            <a:pPr algn="just">
              <a:buFont typeface="Arial" pitchFamily="34" charset="0"/>
              <a:buChar char="•"/>
            </a:pPr>
            <a:r>
              <a:rPr lang="tr-TR" sz="1000" dirty="0" smtClean="0">
                <a:solidFill>
                  <a:schemeClr val="bg1"/>
                </a:solidFill>
              </a:rPr>
              <a:t>İskenderun Bölgesinin Sosyal Ve Kültürel Hayatına, Eğitime, Çevreye, İnsana Ve Sürdürülebilir Değişime Destek Olmak Ve Katkıda Bulunmaktır. </a:t>
            </a:r>
          </a:p>
          <a:p>
            <a:pPr algn="just">
              <a:buFont typeface="Arial" pitchFamily="34" charset="0"/>
              <a:buChar char="•"/>
            </a:pPr>
            <a:r>
              <a:rPr lang="tr-TR" sz="1000" dirty="0" smtClean="0">
                <a:solidFill>
                  <a:schemeClr val="bg1"/>
                </a:solidFill>
              </a:rPr>
              <a:t>Üyelerinin Müşterek İhtiyaçlarını Karşılamak, Mesleki Faaliyetlerini Kolaylaştırmak, Mesleklerin Gelişmesini Sağlamak olarak ifade edilmektedir.</a:t>
            </a:r>
            <a:endParaRPr lang="tr-TR" sz="1000" dirty="0">
              <a:solidFill>
                <a:schemeClr val="bg1"/>
              </a:solidFill>
            </a:endParaRPr>
          </a:p>
        </p:txBody>
      </p:sp>
      <p:sp>
        <p:nvSpPr>
          <p:cNvPr id="7179" name="Dikdörtgen 16"/>
          <p:cNvSpPr>
            <a:spLocks noChangeArrowheads="1"/>
          </p:cNvSpPr>
          <p:nvPr/>
        </p:nvSpPr>
        <p:spPr bwMode="auto">
          <a:xfrm>
            <a:off x="6588125" y="2714620"/>
            <a:ext cx="2555875" cy="2462213"/>
          </a:xfrm>
          <a:prstGeom prst="rect">
            <a:avLst/>
          </a:prstGeom>
          <a:noFill/>
          <a:ln w="9525">
            <a:noFill/>
            <a:miter lim="800000"/>
            <a:headEnd/>
            <a:tailEnd/>
          </a:ln>
        </p:spPr>
        <p:txBody>
          <a:bodyPr>
            <a:spAutoFit/>
          </a:bodyPr>
          <a:lstStyle/>
          <a:p>
            <a:pPr algn="ctr"/>
            <a:endParaRPr lang="en-US" sz="1400" dirty="0" smtClean="0">
              <a:solidFill>
                <a:schemeClr val="bg1"/>
              </a:solidFill>
              <a:latin typeface="Calibri" pitchFamily="34" charset="0"/>
            </a:endParaRPr>
          </a:p>
          <a:p>
            <a:pPr algn="ctr">
              <a:buFont typeface="Wingdings" pitchFamily="2" charset="2"/>
              <a:buChar char="ü"/>
            </a:pPr>
            <a:r>
              <a:rPr lang="en-US" sz="1400" dirty="0" err="1" smtClean="0">
                <a:solidFill>
                  <a:schemeClr val="bg1"/>
                </a:solidFill>
                <a:latin typeface="Calibri" pitchFamily="34" charset="0"/>
              </a:rPr>
              <a:t>Şeffaflık</a:t>
            </a:r>
            <a:r>
              <a:rPr lang="tr-TR" sz="1400" dirty="0" smtClean="0">
                <a:solidFill>
                  <a:schemeClr val="bg1"/>
                </a:solidFill>
                <a:latin typeface="Calibri" pitchFamily="34" charset="0"/>
              </a:rPr>
              <a:t> </a:t>
            </a:r>
          </a:p>
          <a:p>
            <a:pPr algn="ctr">
              <a:buFont typeface="Wingdings" pitchFamily="2" charset="2"/>
              <a:buChar char="ü"/>
            </a:pPr>
            <a:r>
              <a:rPr lang="en-US" sz="1400" dirty="0" err="1" smtClean="0">
                <a:solidFill>
                  <a:schemeClr val="bg1"/>
                </a:solidFill>
                <a:latin typeface="Calibri" pitchFamily="34" charset="0"/>
              </a:rPr>
              <a:t>Yenilikçilik</a:t>
            </a:r>
            <a:r>
              <a:rPr lang="tr-TR" sz="1400" dirty="0" smtClean="0">
                <a:solidFill>
                  <a:schemeClr val="bg1"/>
                </a:solidFill>
                <a:latin typeface="Calibri" pitchFamily="34" charset="0"/>
              </a:rPr>
              <a:t> </a:t>
            </a:r>
            <a:endParaRPr lang="en-US" sz="1400" dirty="0" smtClean="0">
              <a:solidFill>
                <a:schemeClr val="bg1"/>
              </a:solidFill>
              <a:latin typeface="Calibri" pitchFamily="34" charset="0"/>
            </a:endParaRPr>
          </a:p>
          <a:p>
            <a:pPr algn="ctr">
              <a:buFont typeface="Wingdings" pitchFamily="2" charset="2"/>
              <a:buChar char="ü"/>
            </a:pPr>
            <a:r>
              <a:rPr lang="en-US" sz="1400" dirty="0" err="1" smtClean="0">
                <a:solidFill>
                  <a:schemeClr val="bg1"/>
                </a:solidFill>
                <a:latin typeface="Calibri" pitchFamily="34" charset="0"/>
              </a:rPr>
              <a:t>Güvenilirlik</a:t>
            </a:r>
            <a:r>
              <a:rPr lang="tr-TR" sz="1400" dirty="0" smtClean="0">
                <a:solidFill>
                  <a:schemeClr val="bg1"/>
                </a:solidFill>
                <a:latin typeface="Calibri" pitchFamily="34" charset="0"/>
              </a:rPr>
              <a:t> </a:t>
            </a:r>
            <a:endParaRPr lang="en-US" sz="1400" dirty="0" smtClean="0">
              <a:solidFill>
                <a:schemeClr val="bg1"/>
              </a:solidFill>
              <a:latin typeface="Calibri" pitchFamily="34" charset="0"/>
            </a:endParaRPr>
          </a:p>
          <a:p>
            <a:pPr algn="ctr">
              <a:buFont typeface="Wingdings" pitchFamily="2" charset="2"/>
              <a:buChar char="ü"/>
            </a:pPr>
            <a:r>
              <a:rPr lang="tr-TR" sz="1400" dirty="0" smtClean="0">
                <a:solidFill>
                  <a:schemeClr val="bg1"/>
                </a:solidFill>
                <a:latin typeface="Calibri" pitchFamily="34" charset="0"/>
              </a:rPr>
              <a:t>Dürüstlük</a:t>
            </a:r>
          </a:p>
          <a:p>
            <a:pPr algn="ctr">
              <a:buFont typeface="Wingdings" pitchFamily="2" charset="2"/>
              <a:buChar char="ü"/>
            </a:pPr>
            <a:r>
              <a:rPr lang="tr-TR" sz="1400" dirty="0" smtClean="0">
                <a:solidFill>
                  <a:schemeClr val="bg1"/>
                </a:solidFill>
                <a:latin typeface="Calibri" pitchFamily="34" charset="0"/>
              </a:rPr>
              <a:t>Liderlik</a:t>
            </a:r>
          </a:p>
          <a:p>
            <a:pPr algn="ctr">
              <a:buFont typeface="Wingdings" pitchFamily="2" charset="2"/>
              <a:buChar char="ü"/>
            </a:pPr>
            <a:r>
              <a:rPr lang="tr-TR" sz="1400" dirty="0" smtClean="0">
                <a:solidFill>
                  <a:schemeClr val="bg1"/>
                </a:solidFill>
                <a:latin typeface="Calibri" pitchFamily="34" charset="0"/>
              </a:rPr>
              <a:t>İş Ahlakı</a:t>
            </a:r>
          </a:p>
          <a:p>
            <a:pPr algn="ctr">
              <a:buFont typeface="Wingdings" pitchFamily="2" charset="2"/>
              <a:buChar char="ü"/>
            </a:pPr>
            <a:r>
              <a:rPr lang="tr-TR" sz="1400" dirty="0" smtClean="0">
                <a:solidFill>
                  <a:schemeClr val="bg1"/>
                </a:solidFill>
                <a:latin typeface="Calibri" pitchFamily="34" charset="0"/>
              </a:rPr>
              <a:t>Üye Odaklılık</a:t>
            </a:r>
          </a:p>
          <a:p>
            <a:pPr algn="ctr">
              <a:buFont typeface="Wingdings" pitchFamily="2" charset="2"/>
              <a:buChar char="ü"/>
            </a:pPr>
            <a:r>
              <a:rPr lang="tr-TR" sz="1400" dirty="0" smtClean="0">
                <a:solidFill>
                  <a:schemeClr val="bg1"/>
                </a:solidFill>
                <a:latin typeface="Calibri" pitchFamily="34" charset="0"/>
              </a:rPr>
              <a:t>Kalite</a:t>
            </a:r>
          </a:p>
          <a:p>
            <a:pPr algn="ctr">
              <a:buFont typeface="Wingdings" pitchFamily="2" charset="2"/>
              <a:buChar char="ü"/>
            </a:pPr>
            <a:r>
              <a:rPr lang="tr-TR" sz="1400" dirty="0" smtClean="0">
                <a:solidFill>
                  <a:schemeClr val="bg1"/>
                </a:solidFill>
                <a:latin typeface="Calibri" pitchFamily="34" charset="0"/>
              </a:rPr>
              <a:t>Güç Birliği</a:t>
            </a:r>
          </a:p>
          <a:p>
            <a:pPr algn="ctr">
              <a:buFont typeface="Wingdings" pitchFamily="2" charset="2"/>
              <a:buChar char="ü"/>
            </a:pPr>
            <a:r>
              <a:rPr lang="tr-TR" sz="1400" dirty="0" smtClean="0">
                <a:solidFill>
                  <a:schemeClr val="bg1"/>
                </a:solidFill>
                <a:latin typeface="Calibri" pitchFamily="34" charset="0"/>
              </a:rPr>
              <a:t>Dayanışma</a:t>
            </a:r>
            <a:endParaRPr lang="en-US" sz="1400" dirty="0">
              <a:solidFill>
                <a:schemeClr val="bg1"/>
              </a:solidFill>
              <a:latin typeface="Calibri" pitchFamily="34" charset="0"/>
            </a:endParaRPr>
          </a:p>
        </p:txBody>
      </p:sp>
      <p:sp>
        <p:nvSpPr>
          <p:cNvPr id="8" name="Slayt Numarası Yer Tutucusu 7"/>
          <p:cNvSpPr>
            <a:spLocks noGrp="1"/>
          </p:cNvSpPr>
          <p:nvPr>
            <p:ph type="sldNum" sz="quarter" idx="17"/>
          </p:nvPr>
        </p:nvSpPr>
        <p:spPr>
          <a:xfrm>
            <a:off x="8429650" y="6492875"/>
            <a:ext cx="736053" cy="365125"/>
          </a:xfrm>
        </p:spPr>
        <p:txBody>
          <a:bodyPr/>
          <a:lstStyle/>
          <a:p>
            <a:pPr>
              <a:defRPr/>
            </a:pPr>
            <a:fld id="{FE9439A8-164E-404B-BFE1-FC23AF8FBB61}" type="slidenum">
              <a:rPr lang="en-US" smtClean="0"/>
              <a:pPr>
                <a:defRPr/>
              </a:pPr>
              <a:t>2</a:t>
            </a:fld>
            <a:endParaRPr lang="en-US" dirty="0"/>
          </a:p>
        </p:txBody>
      </p:sp>
    </p:spTree>
    <p:custDataLst>
      <p:tags r:id="rId1"/>
    </p:custData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0"/>
            <a:ext cx="8229600" cy="868346"/>
          </a:xfrm>
        </p:spPr>
        <p:txBody>
          <a:bodyPr>
            <a:normAutofit/>
          </a:bodyPr>
          <a:lstStyle/>
          <a:p>
            <a:r>
              <a:rPr lang="tr-TR" sz="2400" b="1" dirty="0" smtClean="0"/>
              <a:t>İskenderun Ticaret ve Sanayi Odası</a:t>
            </a:r>
            <a:endParaRPr lang="tr-TR" sz="2400" b="1" dirty="0"/>
          </a:p>
        </p:txBody>
      </p:sp>
      <p:sp>
        <p:nvSpPr>
          <p:cNvPr id="3" name="2 İçerik Yer Tutucusu"/>
          <p:cNvSpPr>
            <a:spLocks noGrp="1"/>
          </p:cNvSpPr>
          <p:nvPr>
            <p:ph idx="1"/>
          </p:nvPr>
        </p:nvSpPr>
        <p:spPr>
          <a:xfrm>
            <a:off x="457200" y="714356"/>
            <a:ext cx="8229600" cy="5929354"/>
          </a:xfrm>
        </p:spPr>
        <p:txBody>
          <a:bodyPr>
            <a:noAutofit/>
          </a:bodyPr>
          <a:lstStyle/>
          <a:p>
            <a:pPr algn="just">
              <a:buNone/>
            </a:pPr>
            <a:r>
              <a:rPr lang="tr-TR" sz="1700" dirty="0" smtClean="0"/>
              <a:t>       	</a:t>
            </a:r>
            <a:r>
              <a:rPr lang="tr-TR" sz="1800" dirty="0" smtClean="0"/>
              <a:t>Odamız; 5174 sayılı kanun çerçevesinde üyelerinin müşterek ihtiyaçlarını karşılamak,  mesleğin genel menfaatlerine uygun olarak gelişmesini sağlamak ve üyelerin mesleki faaliyetlerini kolaylaştırmak amacıyla kurulmuştur.</a:t>
            </a:r>
          </a:p>
          <a:p>
            <a:pPr algn="just">
              <a:buFont typeface="Wingdings" panose="05000000000000000000" pitchFamily="2" charset="2"/>
              <a:buChar char="ü"/>
            </a:pPr>
            <a:r>
              <a:rPr lang="tr-TR" sz="1850" dirty="0"/>
              <a:t>Odamızın ticari faaliyetini devam ettiren yaklaşık </a:t>
            </a:r>
            <a:r>
              <a:rPr lang="tr-TR" sz="1850" dirty="0" smtClean="0"/>
              <a:t>6.200 </a:t>
            </a:r>
            <a:r>
              <a:rPr lang="tr-TR" sz="1850" dirty="0"/>
              <a:t>civarında üyesi bulunmaktadır</a:t>
            </a:r>
            <a:r>
              <a:rPr lang="tr-TR" sz="1850" dirty="0" smtClean="0"/>
              <a:t>.</a:t>
            </a:r>
          </a:p>
          <a:p>
            <a:pPr algn="just">
              <a:buFont typeface="Wingdings" panose="05000000000000000000" pitchFamily="2" charset="2"/>
              <a:buChar char="ü"/>
            </a:pPr>
            <a:r>
              <a:rPr lang="tr-TR" sz="1850" dirty="0" smtClean="0"/>
              <a:t>Oda üyelerimiz tarafından dört yılda bir seçilen 130 Meslek Komite üyesi görev yapmaktadır. Oda meclisimiz, 22 meslek grubunun temsil edildiği meslek komite üyeleri arasından seçilen 54 meclis üyesinden oluşmaktadır.</a:t>
            </a:r>
          </a:p>
          <a:p>
            <a:pPr algn="just">
              <a:buFont typeface="Wingdings" panose="05000000000000000000" pitchFamily="2" charset="2"/>
              <a:buChar char="ü"/>
            </a:pPr>
            <a:r>
              <a:rPr lang="tr-TR" sz="1850" dirty="0" smtClean="0"/>
              <a:t>Odamız, meclis </a:t>
            </a:r>
            <a:r>
              <a:rPr lang="tr-TR" sz="1850" smtClean="0"/>
              <a:t>üyeleri arasından </a:t>
            </a:r>
            <a:r>
              <a:rPr lang="tr-TR" sz="1850" dirty="0" smtClean="0"/>
              <a:t>seçilen 11 kişinin bulunduğu yönetim kurulu tarafından yönetilmektedir.</a:t>
            </a:r>
          </a:p>
          <a:p>
            <a:pPr algn="just">
              <a:buFont typeface="Wingdings" panose="05000000000000000000" pitchFamily="2" charset="2"/>
              <a:buChar char="ü"/>
            </a:pPr>
            <a:r>
              <a:rPr lang="tr-TR" sz="1850" dirty="0" smtClean="0"/>
              <a:t>Odamızda 23 adet personel çalışmakta ve üyelerimize hizmetler sunmaktadır.</a:t>
            </a:r>
          </a:p>
          <a:p>
            <a:pPr algn="just">
              <a:buFont typeface="Wingdings" panose="05000000000000000000" pitchFamily="2" charset="2"/>
              <a:buChar char="ü"/>
            </a:pPr>
            <a:r>
              <a:rPr lang="tr-TR" sz="1850" dirty="0" smtClean="0"/>
              <a:t>Hesapları </a:t>
            </a:r>
            <a:r>
              <a:rPr lang="tr-TR" sz="1850" dirty="0"/>
              <a:t>İnceleme Komisyonu</a:t>
            </a:r>
            <a:r>
              <a:rPr lang="tr-TR" sz="1850" dirty="0" smtClean="0"/>
              <a:t>, Yüksek İstişare Kurulu, </a:t>
            </a:r>
            <a:r>
              <a:rPr lang="tr-TR" sz="1850" dirty="0"/>
              <a:t>Etik Kurulu, Yönetim Gözden </a:t>
            </a:r>
            <a:r>
              <a:rPr lang="tr-TR" sz="1850" dirty="0" smtClean="0"/>
              <a:t>Geçirme Akreditasyon </a:t>
            </a:r>
            <a:r>
              <a:rPr lang="tr-TR" sz="1850" dirty="0"/>
              <a:t>İzleme </a:t>
            </a:r>
            <a:r>
              <a:rPr lang="tr-TR" sz="1850" dirty="0" smtClean="0"/>
              <a:t>Kurulu gibi </a:t>
            </a:r>
            <a:r>
              <a:rPr lang="tr-TR" sz="1850" dirty="0"/>
              <a:t>oda organlarımız, odamız bünyesinde aktif olarak çalışmalar </a:t>
            </a:r>
            <a:r>
              <a:rPr lang="tr-TR" sz="1850" dirty="0" smtClean="0"/>
              <a:t>yapmaktadır.</a:t>
            </a:r>
          </a:p>
          <a:p>
            <a:pPr algn="just">
              <a:buFont typeface="Wingdings" panose="05000000000000000000" pitchFamily="2" charset="2"/>
              <a:buChar char="ü"/>
            </a:pPr>
            <a:r>
              <a:rPr lang="tr-TR" sz="1850" dirty="0" smtClean="0"/>
              <a:t>ISO </a:t>
            </a:r>
            <a:r>
              <a:rPr lang="tr-TR" sz="1850" dirty="0"/>
              <a:t>9001 Kalite Belgesine ve Akreditasyon Sertifikasına sahip olan odamız, 2012 yılında akredite olarak </a:t>
            </a:r>
            <a:r>
              <a:rPr lang="tr-TR" sz="1850" dirty="0" smtClean="0"/>
              <a:t>üyelerimize 5 </a:t>
            </a:r>
            <a:r>
              <a:rPr lang="tr-TR" sz="1850" dirty="0"/>
              <a:t>yıldızlı hizmet verdiğini </a:t>
            </a:r>
            <a:r>
              <a:rPr lang="tr-TR" sz="1850" dirty="0" smtClean="0"/>
              <a:t>belgelemiştir. ISO 10002 Müşteri Memnuniyeti Yönetim Sistemi belgesine de sahip olan odamız; 5-6 Kasım 2018 tarihinde geçirdiği Akreditasyon Denetimi sonucunda sınıfını yükselterek B Sınıfı Akredite oda olmuştur.</a:t>
            </a:r>
            <a:endParaRPr lang="tr-TR" sz="1850" dirty="0"/>
          </a:p>
          <a:p>
            <a:pPr marL="0" indent="0" algn="just">
              <a:buNone/>
            </a:pPr>
            <a:endParaRPr lang="tr-TR" sz="2000" dirty="0" smtClean="0"/>
          </a:p>
          <a:p>
            <a:pPr>
              <a:buFont typeface="Wingdings" pitchFamily="2" charset="2"/>
              <a:buChar char="§"/>
            </a:pPr>
            <a:endParaRPr lang="tr-TR" sz="1700"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3</a:t>
            </a:fld>
            <a:endParaRPr lang="tr-TR" dirty="0"/>
          </a:p>
        </p:txBody>
      </p:sp>
      <p:pic>
        <p:nvPicPr>
          <p:cNvPr id="7" name="Picture 3" descr="C:\Users\Burcu\Desktop\Resim1.jpg"/>
          <p:cNvPicPr>
            <a:picLocks noChangeAspect="1" noChangeArrowheads="1"/>
          </p:cNvPicPr>
          <p:nvPr/>
        </p:nvPicPr>
        <p:blipFill>
          <a:blip r:embed="rId2"/>
          <a:srcRect/>
          <a:stretch>
            <a:fillRect/>
          </a:stretch>
        </p:blipFill>
        <p:spPr bwMode="auto">
          <a:xfrm>
            <a:off x="8421688" y="0"/>
            <a:ext cx="722312" cy="72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3850" y="363517"/>
            <a:ext cx="8229600" cy="571480"/>
          </a:xfrm>
        </p:spPr>
        <p:txBody>
          <a:bodyPr>
            <a:normAutofit/>
          </a:bodyPr>
          <a:lstStyle/>
          <a:p>
            <a:r>
              <a:rPr lang="tr-TR" sz="2200" b="1" dirty="0" smtClean="0"/>
              <a:t>Hatay İskenderun Hakkında Genel Bilgiler (2018-2019/7)</a:t>
            </a:r>
            <a:endParaRPr lang="tr-TR" sz="2200" b="1" dirty="0"/>
          </a:p>
        </p:txBody>
      </p:sp>
      <p:sp>
        <p:nvSpPr>
          <p:cNvPr id="3" name="2 İçerik Yer Tutucusu"/>
          <p:cNvSpPr>
            <a:spLocks noGrp="1"/>
          </p:cNvSpPr>
          <p:nvPr>
            <p:ph idx="1"/>
          </p:nvPr>
        </p:nvSpPr>
        <p:spPr>
          <a:xfrm>
            <a:off x="503850" y="1071522"/>
            <a:ext cx="8229600" cy="5786478"/>
          </a:xfrm>
        </p:spPr>
        <p:txBody>
          <a:bodyPr>
            <a:normAutofit/>
          </a:bodyPr>
          <a:lstStyle/>
          <a:p>
            <a:pPr algn="just">
              <a:buNone/>
            </a:pPr>
            <a:r>
              <a:rPr lang="tr-TR" sz="1800" dirty="0" smtClean="0"/>
              <a:t>      </a:t>
            </a:r>
          </a:p>
          <a:p>
            <a:pPr algn="just">
              <a:buNone/>
            </a:pPr>
            <a:r>
              <a:rPr lang="tr-TR" sz="2000" dirty="0" smtClean="0"/>
              <a:t>      	Resmi Kurum ve Kuruluşlardan alınan rakamlar dikkate alındığında Hatay’ın Türkiye ekonomisindeki önemi ve potansiyeli dikkat çekmektedir.</a:t>
            </a:r>
          </a:p>
          <a:p>
            <a:pPr algn="just">
              <a:buNone/>
            </a:pPr>
            <a:endParaRPr lang="tr-TR" sz="1800" dirty="0" smtClean="0"/>
          </a:p>
          <a:p>
            <a:pPr lvl="0" algn="just"/>
            <a:r>
              <a:rPr lang="tr-TR" sz="1900" dirty="0" smtClean="0"/>
              <a:t>Türkiye İstatistik Kurumu Adrese Dayalı Nüfus Kayıt Sistemi 2018 yılı verilerine göre Türkiye’nin nüfusu 82 milyondur. Hatay, 1.609.856 kişilik nüfusla ülke genelindeki en kalabalık 13. ilimizdir. İskenderun ise 248.335 kişilik nüfusu ile Hatay’ın 2. büyük ilçesidir.</a:t>
            </a:r>
          </a:p>
          <a:p>
            <a:pPr marL="0" lvl="0" indent="0" algn="just">
              <a:buNone/>
            </a:pPr>
            <a:endParaRPr lang="tr-TR" sz="1900" dirty="0" smtClean="0"/>
          </a:p>
          <a:p>
            <a:pPr lvl="0" algn="just"/>
            <a:r>
              <a:rPr lang="tr-TR" sz="1900" dirty="0" smtClean="0"/>
              <a:t>Türkiye </a:t>
            </a:r>
            <a:r>
              <a:rPr lang="tr-TR" sz="1900" dirty="0"/>
              <a:t>İstatistik Kurumu’ndan </a:t>
            </a:r>
            <a:r>
              <a:rPr lang="tr-TR" sz="1900" dirty="0" smtClean="0"/>
              <a:t>alınan verilere </a:t>
            </a:r>
            <a:r>
              <a:rPr lang="tr-TR" sz="1900" dirty="0"/>
              <a:t>göre; </a:t>
            </a:r>
            <a:r>
              <a:rPr lang="tr-TR" sz="1900" dirty="0" smtClean="0"/>
              <a:t>2019 yılının ocak-temmuz döneminde ülkemiz tarafından 98,8 milyar dolarlık ihracat yapılırken, yılın aynı döneminde 116,9 milyar dolarlık ithalat gerçekleştirilmiştir.</a:t>
            </a:r>
          </a:p>
          <a:p>
            <a:pPr marL="0" lvl="0" indent="0" algn="just">
              <a:buNone/>
            </a:pPr>
            <a:endParaRPr lang="tr-TR" sz="1900" dirty="0" smtClean="0"/>
          </a:p>
          <a:p>
            <a:pPr lvl="0" algn="just"/>
            <a:r>
              <a:rPr lang="tr-TR" sz="1900" dirty="0" smtClean="0"/>
              <a:t>Hatay, 2018 yılı itibariyle faaliyet gösteren 1.286 adet ihracatçısıyla ülkemizdeki toplam 76.430 adet ihracatçının yaklaşık %1,68’lik bölümünü oluşturmakta olup, Türkiye genelinde 11. sırada yer almaktadır. </a:t>
            </a:r>
          </a:p>
          <a:p>
            <a:pPr lvl="0" algn="just">
              <a:buFont typeface="Wingdings" pitchFamily="2" charset="2"/>
              <a:buChar char="ü"/>
            </a:pPr>
            <a:endParaRPr lang="tr-TR" sz="1800" dirty="0" smtClean="0"/>
          </a:p>
          <a:p>
            <a:pPr algn="just">
              <a:buNone/>
            </a:pPr>
            <a:endParaRPr lang="tr-TR" sz="1800" dirty="0" smtClean="0"/>
          </a:p>
          <a:p>
            <a:pPr lvl="0" algn="just">
              <a:buFont typeface="Wingdings" pitchFamily="2" charset="2"/>
              <a:buChar char="ü"/>
            </a:pPr>
            <a:endParaRPr lang="tr-TR" sz="1800" dirty="0" smtClean="0"/>
          </a:p>
          <a:p>
            <a:pPr algn="just">
              <a:buFont typeface="Wingdings" pitchFamily="2" charset="2"/>
              <a:buChar char="ü"/>
            </a:pPr>
            <a:endParaRPr lang="tr-TR" sz="2400" dirty="0" smtClean="0"/>
          </a:p>
          <a:p>
            <a:pPr lvl="0" algn="just">
              <a:buFont typeface="Wingdings" pitchFamily="2" charset="2"/>
              <a:buChar char="ü"/>
            </a:pPr>
            <a:endParaRPr lang="tr-TR" sz="2400" dirty="0" smtClean="0"/>
          </a:p>
          <a:p>
            <a:pPr lvl="0" algn="just">
              <a:buFont typeface="Wingdings" pitchFamily="2" charset="2"/>
              <a:buChar char="ü"/>
            </a:pPr>
            <a:endParaRPr lang="tr-TR" sz="2400" dirty="0" smtClean="0"/>
          </a:p>
          <a:p>
            <a:pPr algn="just">
              <a:buNone/>
            </a:pPr>
            <a:endParaRPr lang="tr-TR" sz="2400" dirty="0" smtClean="0"/>
          </a:p>
        </p:txBody>
      </p:sp>
      <p:sp>
        <p:nvSpPr>
          <p:cNvPr id="5" name="4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pic>
        <p:nvPicPr>
          <p:cNvPr id="6" name="Picture 3" descr="C:\Users\Burcu\Desktop\Resim1.jpg"/>
          <p:cNvPicPr>
            <a:picLocks noChangeAspect="1" noChangeArrowheads="1"/>
          </p:cNvPicPr>
          <p:nvPr/>
        </p:nvPicPr>
        <p:blipFill>
          <a:blip r:embed="rId2"/>
          <a:srcRect/>
          <a:stretch>
            <a:fillRect/>
          </a:stretch>
        </p:blipFill>
        <p:spPr bwMode="auto">
          <a:xfrm>
            <a:off x="8421688" y="0"/>
            <a:ext cx="722312" cy="72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200" b="1" dirty="0" smtClean="0"/>
              <a:t>Hatay Hakkında </a:t>
            </a:r>
            <a:r>
              <a:rPr lang="tr-TR" sz="2200" b="1" dirty="0"/>
              <a:t>Genel </a:t>
            </a:r>
            <a:r>
              <a:rPr lang="tr-TR" sz="2200" b="1" dirty="0" smtClean="0"/>
              <a:t>Bilgiler (2018-2019/7)</a:t>
            </a:r>
            <a:endParaRPr lang="tr-TR" sz="2200" b="1" dirty="0"/>
          </a:p>
        </p:txBody>
      </p:sp>
      <p:sp>
        <p:nvSpPr>
          <p:cNvPr id="3" name="İçerik Yer Tutucusu 2"/>
          <p:cNvSpPr>
            <a:spLocks noGrp="1"/>
          </p:cNvSpPr>
          <p:nvPr>
            <p:ph idx="1"/>
          </p:nvPr>
        </p:nvSpPr>
        <p:spPr>
          <a:xfrm>
            <a:off x="251520" y="1412776"/>
            <a:ext cx="8529064" cy="4824536"/>
          </a:xfrm>
        </p:spPr>
        <p:txBody>
          <a:bodyPr>
            <a:normAutofit/>
          </a:bodyPr>
          <a:lstStyle/>
          <a:p>
            <a:pPr algn="just"/>
            <a:r>
              <a:rPr lang="tr-TR" sz="2100" dirty="0" smtClean="0"/>
              <a:t>Türkiye İstatistik Kurumu verilerine göre Hataylı firmalar tarafından 2019 yılının ocak-temmuz döneminde 1,64 milyar dolarlık ihracat yapılırken, yılın aynı döneminde 1,91 milyar dolarlık ithalat gerçekleştirilmiştir. </a:t>
            </a:r>
          </a:p>
          <a:p>
            <a:pPr marL="0" indent="0" algn="just">
              <a:buNone/>
            </a:pPr>
            <a:endParaRPr lang="tr-TR" sz="2100" dirty="0" smtClean="0"/>
          </a:p>
          <a:p>
            <a:pPr marL="0" indent="0" algn="just">
              <a:buNone/>
            </a:pPr>
            <a:endParaRPr lang="tr-TR" sz="2100" dirty="0"/>
          </a:p>
          <a:p>
            <a:pPr algn="just"/>
            <a:r>
              <a:rPr lang="tr-TR" sz="2100" dirty="0" smtClean="0"/>
              <a:t>TÜİK verileri dikkate alındığında Türkiye genelinde Hatay; en fazla ihracat yapan 9. il olurken, en fazla ithalat yapan 7. il olmuştur.</a:t>
            </a:r>
          </a:p>
          <a:p>
            <a:pPr marL="0" indent="0" algn="just">
              <a:buNone/>
            </a:pPr>
            <a:endParaRPr lang="tr-TR" sz="2100" dirty="0"/>
          </a:p>
          <a:p>
            <a:pPr marL="0" indent="0" algn="just">
              <a:buNone/>
            </a:pPr>
            <a:endParaRPr lang="tr-TR" sz="2100" dirty="0" smtClean="0"/>
          </a:p>
          <a:p>
            <a:pPr algn="just"/>
            <a:r>
              <a:rPr lang="tr-TR" sz="2100" dirty="0" smtClean="0"/>
              <a:t>İstanbul Sanayi Odası tarafından 2018 yılında yapılan üretimden net satışlara göre belirlenen Türkiye’nin 500 Büyük </a:t>
            </a:r>
            <a:r>
              <a:rPr lang="tr-TR" sz="2100" dirty="0"/>
              <a:t>S</a:t>
            </a:r>
            <a:r>
              <a:rPr lang="tr-TR" sz="2100" dirty="0" smtClean="0"/>
              <a:t>anayi </a:t>
            </a:r>
            <a:r>
              <a:rPr lang="tr-TR" sz="2100" dirty="0"/>
              <a:t>K</a:t>
            </a:r>
            <a:r>
              <a:rPr lang="tr-TR" sz="2100" dirty="0" smtClean="0"/>
              <a:t>uruluşu listesinde Hatay’dan 11 firma yer almıştır.</a:t>
            </a:r>
          </a:p>
          <a:p>
            <a:pPr marL="0" indent="0" algn="just">
              <a:buNone/>
            </a:pPr>
            <a:endParaRPr lang="tr-TR" sz="3300" dirty="0" smtClean="0"/>
          </a:p>
          <a:p>
            <a:pPr marL="0" indent="0">
              <a:buNone/>
            </a:pPr>
            <a:endParaRPr lang="tr-TR" sz="1800" dirty="0"/>
          </a:p>
          <a:p>
            <a:endParaRPr lang="tr-TR" sz="1800"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5</a:t>
            </a:fld>
            <a:endParaRPr lang="tr-TR"/>
          </a:p>
        </p:txBody>
      </p:sp>
      <p:pic>
        <p:nvPicPr>
          <p:cNvPr id="5" name="Resim 4"/>
          <p:cNvPicPr>
            <a:picLocks noChangeAspect="1"/>
          </p:cNvPicPr>
          <p:nvPr/>
        </p:nvPicPr>
        <p:blipFill>
          <a:blip r:embed="rId2"/>
          <a:stretch>
            <a:fillRect/>
          </a:stretch>
        </p:blipFill>
        <p:spPr>
          <a:xfrm>
            <a:off x="8385720" y="74013"/>
            <a:ext cx="725487" cy="725487"/>
          </a:xfrm>
          <a:prstGeom prst="rect">
            <a:avLst/>
          </a:prstGeom>
        </p:spPr>
      </p:pic>
    </p:spTree>
    <p:extLst>
      <p:ext uri="{BB962C8B-B14F-4D97-AF65-F5344CB8AC3E}">
        <p14:creationId xmlns:p14="http://schemas.microsoft.com/office/powerpoint/2010/main" val="3491062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34589"/>
            <a:ext cx="8229600" cy="1079500"/>
          </a:xfrm>
        </p:spPr>
        <p:txBody>
          <a:bodyPr>
            <a:normAutofit/>
          </a:bodyPr>
          <a:lstStyle/>
          <a:p>
            <a:pPr eaLnBrk="1" hangingPunct="1"/>
            <a:r>
              <a:rPr lang="tr-TR" sz="2400" b="1" dirty="0" smtClean="0">
                <a:solidFill>
                  <a:srgbClr val="000000"/>
                </a:solidFill>
              </a:rPr>
              <a:t>Bölgemize Değer Katan Sektörler</a:t>
            </a:r>
            <a:endParaRPr lang="en-US" sz="2400" b="1" dirty="0" smtClean="0">
              <a:solidFill>
                <a:srgbClr val="000000"/>
              </a:solidFill>
            </a:endParaRPr>
          </a:p>
        </p:txBody>
      </p:sp>
      <p:sp>
        <p:nvSpPr>
          <p:cNvPr id="415747" name="Freeform 3"/>
          <p:cNvSpPr>
            <a:spLocks/>
          </p:cNvSpPr>
          <p:nvPr/>
        </p:nvSpPr>
        <p:spPr bwMode="gray">
          <a:xfrm>
            <a:off x="3721100" y="4429125"/>
            <a:ext cx="2466975" cy="771525"/>
          </a:xfrm>
          <a:custGeom>
            <a:avLst/>
            <a:gdLst/>
            <a:ahLst/>
            <a:cxnLst>
              <a:cxn ang="0">
                <a:pos x="1405" y="102"/>
              </a:cxn>
              <a:cxn ang="0">
                <a:pos x="1540" y="395"/>
              </a:cxn>
              <a:cxn ang="0">
                <a:pos x="1472" y="369"/>
              </a:cxn>
              <a:cxn ang="0">
                <a:pos x="1373" y="403"/>
              </a:cxn>
              <a:cxn ang="0">
                <a:pos x="1274" y="433"/>
              </a:cxn>
              <a:cxn ang="0">
                <a:pos x="1160" y="458"/>
              </a:cxn>
              <a:cxn ang="0">
                <a:pos x="1062" y="472"/>
              </a:cxn>
              <a:cxn ang="0">
                <a:pos x="968" y="479"/>
              </a:cxn>
              <a:cxn ang="0">
                <a:pos x="872" y="479"/>
              </a:cxn>
              <a:cxn ang="0">
                <a:pos x="766" y="468"/>
              </a:cxn>
              <a:cxn ang="0">
                <a:pos x="634" y="439"/>
              </a:cxn>
              <a:cxn ang="0">
                <a:pos x="524" y="407"/>
              </a:cxn>
              <a:cxn ang="0">
                <a:pos x="435" y="373"/>
              </a:cxn>
              <a:cxn ang="0">
                <a:pos x="344" y="326"/>
              </a:cxn>
              <a:cxn ang="0">
                <a:pos x="242" y="256"/>
              </a:cxn>
              <a:cxn ang="0">
                <a:pos x="157" y="186"/>
              </a:cxn>
              <a:cxn ang="0">
                <a:pos x="102" y="132"/>
              </a:cxn>
              <a:cxn ang="0">
                <a:pos x="0" y="0"/>
              </a:cxn>
              <a:cxn ang="0">
                <a:pos x="135" y="124"/>
              </a:cxn>
              <a:cxn ang="0">
                <a:pos x="219" y="186"/>
              </a:cxn>
              <a:cxn ang="0">
                <a:pos x="307" y="231"/>
              </a:cxn>
              <a:cxn ang="0">
                <a:pos x="395" y="267"/>
              </a:cxn>
              <a:cxn ang="0">
                <a:pos x="487" y="293"/>
              </a:cxn>
              <a:cxn ang="0">
                <a:pos x="571" y="309"/>
              </a:cxn>
              <a:cxn ang="0">
                <a:pos x="673" y="318"/>
              </a:cxn>
              <a:cxn ang="0">
                <a:pos x="766" y="318"/>
              </a:cxn>
              <a:cxn ang="0">
                <a:pos x="890" y="311"/>
              </a:cxn>
              <a:cxn ang="0">
                <a:pos x="1000" y="296"/>
              </a:cxn>
              <a:cxn ang="0">
                <a:pos x="1106" y="274"/>
              </a:cxn>
              <a:cxn ang="0">
                <a:pos x="1212" y="245"/>
              </a:cxn>
              <a:cxn ang="0">
                <a:pos x="1318" y="209"/>
              </a:cxn>
              <a:cxn ang="0">
                <a:pos x="1427" y="153"/>
              </a:cxn>
            </a:cxnLst>
            <a:rect l="0" t="0" r="r" b="b"/>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chemeClr val="accent3">
              <a:lumMod val="75000"/>
            </a:schemeClr>
          </a:solidFill>
          <a:ln w="12700" cap="rnd" cmpd="sng">
            <a:noFill/>
            <a:prstDash val="solid"/>
            <a:round/>
            <a:headEnd type="none" w="med" len="med"/>
            <a:tailEnd type="none" w="med" len="med"/>
          </a:ln>
          <a:effectLst/>
        </p:spPr>
        <p:txBody>
          <a:bodyPr/>
          <a:lstStyle/>
          <a:p>
            <a:pPr fontAlgn="auto">
              <a:spcBef>
                <a:spcPts val="0"/>
              </a:spcBef>
              <a:spcAft>
                <a:spcPts val="0"/>
              </a:spcAft>
              <a:defRPr/>
            </a:pPr>
            <a:endParaRPr lang="tr-TR" dirty="0">
              <a:solidFill>
                <a:schemeClr val="tx2">
                  <a:lumMod val="60000"/>
                  <a:lumOff val="40000"/>
                </a:schemeClr>
              </a:solidFill>
              <a:latin typeface="+mn-lt"/>
            </a:endParaRPr>
          </a:p>
        </p:txBody>
      </p:sp>
      <p:sp>
        <p:nvSpPr>
          <p:cNvPr id="14340" name="Freeform 5"/>
          <p:cNvSpPr>
            <a:spLocks/>
          </p:cNvSpPr>
          <p:nvPr/>
        </p:nvSpPr>
        <p:spPr bwMode="gray">
          <a:xfrm rot="7200000">
            <a:off x="2214563" y="2873375"/>
            <a:ext cx="2465388" cy="769937"/>
          </a:xfrm>
          <a:custGeom>
            <a:avLst/>
            <a:gdLst>
              <a:gd name="T0" fmla="*/ 2147483647 w 1717"/>
              <a:gd name="T1" fmla="*/ 2147483647 h 484"/>
              <a:gd name="T2" fmla="*/ 2147483647 w 1717"/>
              <a:gd name="T3" fmla="*/ 2147483647 h 484"/>
              <a:gd name="T4" fmla="*/ 2147483647 w 1717"/>
              <a:gd name="T5" fmla="*/ 2147483647 h 484"/>
              <a:gd name="T6" fmla="*/ 2147483647 w 1717"/>
              <a:gd name="T7" fmla="*/ 2147483647 h 484"/>
              <a:gd name="T8" fmla="*/ 2147483647 w 1717"/>
              <a:gd name="T9" fmla="*/ 2147483647 h 484"/>
              <a:gd name="T10" fmla="*/ 2147483647 w 1717"/>
              <a:gd name="T11" fmla="*/ 2147483647 h 484"/>
              <a:gd name="T12" fmla="*/ 2147483647 w 1717"/>
              <a:gd name="T13" fmla="*/ 2147483647 h 484"/>
              <a:gd name="T14" fmla="*/ 2147483647 w 1717"/>
              <a:gd name="T15" fmla="*/ 2147483647 h 484"/>
              <a:gd name="T16" fmla="*/ 2147483647 w 1717"/>
              <a:gd name="T17" fmla="*/ 2147483647 h 484"/>
              <a:gd name="T18" fmla="*/ 2147483647 w 1717"/>
              <a:gd name="T19" fmla="*/ 2147483647 h 484"/>
              <a:gd name="T20" fmla="*/ 2147483647 w 1717"/>
              <a:gd name="T21" fmla="*/ 2147483647 h 484"/>
              <a:gd name="T22" fmla="*/ 2147483647 w 1717"/>
              <a:gd name="T23" fmla="*/ 2147483647 h 484"/>
              <a:gd name="T24" fmla="*/ 2147483647 w 1717"/>
              <a:gd name="T25" fmla="*/ 2147483647 h 484"/>
              <a:gd name="T26" fmla="*/ 2147483647 w 1717"/>
              <a:gd name="T27" fmla="*/ 2147483647 h 484"/>
              <a:gd name="T28" fmla="*/ 2147483647 w 1717"/>
              <a:gd name="T29" fmla="*/ 2147483647 h 484"/>
              <a:gd name="T30" fmla="*/ 2147483647 w 1717"/>
              <a:gd name="T31" fmla="*/ 2147483647 h 484"/>
              <a:gd name="T32" fmla="*/ 2147483647 w 1717"/>
              <a:gd name="T33" fmla="*/ 2147483647 h 484"/>
              <a:gd name="T34" fmla="*/ 0 w 1717"/>
              <a:gd name="T35" fmla="*/ 0 h 484"/>
              <a:gd name="T36" fmla="*/ 2147483647 w 1717"/>
              <a:gd name="T37" fmla="*/ 2147483647 h 484"/>
              <a:gd name="T38" fmla="*/ 2147483647 w 1717"/>
              <a:gd name="T39" fmla="*/ 2147483647 h 484"/>
              <a:gd name="T40" fmla="*/ 2147483647 w 1717"/>
              <a:gd name="T41" fmla="*/ 2147483647 h 484"/>
              <a:gd name="T42" fmla="*/ 2147483647 w 1717"/>
              <a:gd name="T43" fmla="*/ 2147483647 h 484"/>
              <a:gd name="T44" fmla="*/ 2147483647 w 1717"/>
              <a:gd name="T45" fmla="*/ 2147483647 h 484"/>
              <a:gd name="T46" fmla="*/ 2147483647 w 1717"/>
              <a:gd name="T47" fmla="*/ 2147483647 h 484"/>
              <a:gd name="T48" fmla="*/ 2147483647 w 1717"/>
              <a:gd name="T49" fmla="*/ 2147483647 h 484"/>
              <a:gd name="T50" fmla="*/ 2147483647 w 1717"/>
              <a:gd name="T51" fmla="*/ 2147483647 h 484"/>
              <a:gd name="T52" fmla="*/ 2147483647 w 1717"/>
              <a:gd name="T53" fmla="*/ 2147483647 h 484"/>
              <a:gd name="T54" fmla="*/ 2147483647 w 1717"/>
              <a:gd name="T55" fmla="*/ 2147483647 h 484"/>
              <a:gd name="T56" fmla="*/ 2147483647 w 1717"/>
              <a:gd name="T57" fmla="*/ 2147483647 h 484"/>
              <a:gd name="T58" fmla="*/ 2147483647 w 1717"/>
              <a:gd name="T59" fmla="*/ 2147483647 h 484"/>
              <a:gd name="T60" fmla="*/ 2147483647 w 1717"/>
              <a:gd name="T61" fmla="*/ 2147483647 h 484"/>
              <a:gd name="T62" fmla="*/ 2147483647 w 1717"/>
              <a:gd name="T63" fmla="*/ 2147483647 h 4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17"/>
              <a:gd name="T97" fmla="*/ 0 h 484"/>
              <a:gd name="T98" fmla="*/ 1717 w 1717"/>
              <a:gd name="T99" fmla="*/ 484 h 4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chemeClr val="accent4">
              <a:lumMod val="75000"/>
            </a:schemeClr>
          </a:solidFill>
          <a:ln w="12700" cap="rnd">
            <a:noFill/>
            <a:round/>
            <a:headEnd/>
            <a:tailEnd/>
          </a:ln>
        </p:spPr>
        <p:txBody>
          <a:bodyPr/>
          <a:lstStyle/>
          <a:p>
            <a:endParaRPr lang="tr-TR">
              <a:latin typeface="Calibri" pitchFamily="34" charset="0"/>
            </a:endParaRPr>
          </a:p>
        </p:txBody>
      </p:sp>
      <p:sp>
        <p:nvSpPr>
          <p:cNvPr id="415750" name="Freeform 6"/>
          <p:cNvSpPr>
            <a:spLocks/>
          </p:cNvSpPr>
          <p:nvPr/>
        </p:nvSpPr>
        <p:spPr bwMode="gray">
          <a:xfrm rot="10800000">
            <a:off x="2838450" y="2000250"/>
            <a:ext cx="2466975" cy="769938"/>
          </a:xfrm>
          <a:custGeom>
            <a:avLst/>
            <a:gdLst/>
            <a:ahLst/>
            <a:cxnLst>
              <a:cxn ang="0">
                <a:pos x="1405" y="102"/>
              </a:cxn>
              <a:cxn ang="0">
                <a:pos x="1540" y="395"/>
              </a:cxn>
              <a:cxn ang="0">
                <a:pos x="1472" y="369"/>
              </a:cxn>
              <a:cxn ang="0">
                <a:pos x="1373" y="403"/>
              </a:cxn>
              <a:cxn ang="0">
                <a:pos x="1274" y="433"/>
              </a:cxn>
              <a:cxn ang="0">
                <a:pos x="1160" y="458"/>
              </a:cxn>
              <a:cxn ang="0">
                <a:pos x="1062" y="472"/>
              </a:cxn>
              <a:cxn ang="0">
                <a:pos x="968" y="479"/>
              </a:cxn>
              <a:cxn ang="0">
                <a:pos x="872" y="479"/>
              </a:cxn>
              <a:cxn ang="0">
                <a:pos x="766" y="468"/>
              </a:cxn>
              <a:cxn ang="0">
                <a:pos x="634" y="439"/>
              </a:cxn>
              <a:cxn ang="0">
                <a:pos x="524" y="407"/>
              </a:cxn>
              <a:cxn ang="0">
                <a:pos x="435" y="373"/>
              </a:cxn>
              <a:cxn ang="0">
                <a:pos x="344" y="326"/>
              </a:cxn>
              <a:cxn ang="0">
                <a:pos x="242" y="256"/>
              </a:cxn>
              <a:cxn ang="0">
                <a:pos x="157" y="186"/>
              </a:cxn>
              <a:cxn ang="0">
                <a:pos x="102" y="132"/>
              </a:cxn>
              <a:cxn ang="0">
                <a:pos x="0" y="0"/>
              </a:cxn>
              <a:cxn ang="0">
                <a:pos x="135" y="124"/>
              </a:cxn>
              <a:cxn ang="0">
                <a:pos x="219" y="186"/>
              </a:cxn>
              <a:cxn ang="0">
                <a:pos x="307" y="231"/>
              </a:cxn>
              <a:cxn ang="0">
                <a:pos x="395" y="267"/>
              </a:cxn>
              <a:cxn ang="0">
                <a:pos x="487" y="293"/>
              </a:cxn>
              <a:cxn ang="0">
                <a:pos x="571" y="309"/>
              </a:cxn>
              <a:cxn ang="0">
                <a:pos x="673" y="318"/>
              </a:cxn>
              <a:cxn ang="0">
                <a:pos x="766" y="318"/>
              </a:cxn>
              <a:cxn ang="0">
                <a:pos x="890" y="311"/>
              </a:cxn>
              <a:cxn ang="0">
                <a:pos x="1000" y="296"/>
              </a:cxn>
              <a:cxn ang="0">
                <a:pos x="1106" y="274"/>
              </a:cxn>
              <a:cxn ang="0">
                <a:pos x="1212" y="245"/>
              </a:cxn>
              <a:cxn ang="0">
                <a:pos x="1318" y="209"/>
              </a:cxn>
              <a:cxn ang="0">
                <a:pos x="1427" y="153"/>
              </a:cxn>
            </a:cxnLst>
            <a:rect l="0" t="0" r="r" b="b"/>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chemeClr val="tx2">
              <a:lumMod val="75000"/>
            </a:schemeClr>
          </a:solidFill>
          <a:ln w="12700" cap="rnd" cmpd="sng">
            <a:noFill/>
            <a:prstDash val="solid"/>
            <a:round/>
            <a:headEnd type="none" w="med" len="med"/>
            <a:tailEnd type="none" w="med" len="med"/>
          </a:ln>
          <a:effectLst/>
        </p:spPr>
        <p:txBody>
          <a:bodyPr/>
          <a:lstStyle/>
          <a:p>
            <a:pPr fontAlgn="auto">
              <a:spcBef>
                <a:spcPts val="0"/>
              </a:spcBef>
              <a:spcAft>
                <a:spcPts val="0"/>
              </a:spcAft>
              <a:defRPr/>
            </a:pPr>
            <a:endParaRPr lang="tr-TR" dirty="0">
              <a:solidFill>
                <a:schemeClr val="tx2">
                  <a:lumMod val="75000"/>
                </a:schemeClr>
              </a:solidFill>
              <a:latin typeface="+mn-lt"/>
            </a:endParaRPr>
          </a:p>
        </p:txBody>
      </p:sp>
      <p:sp>
        <p:nvSpPr>
          <p:cNvPr id="14342" name="Freeform 7"/>
          <p:cNvSpPr>
            <a:spLocks/>
          </p:cNvSpPr>
          <p:nvPr/>
        </p:nvSpPr>
        <p:spPr bwMode="gray">
          <a:xfrm rot="-7200000">
            <a:off x="4089400" y="2295525"/>
            <a:ext cx="2465388" cy="769938"/>
          </a:xfrm>
          <a:custGeom>
            <a:avLst/>
            <a:gdLst>
              <a:gd name="T0" fmla="*/ 2147483647 w 1717"/>
              <a:gd name="T1" fmla="*/ 2147483647 h 484"/>
              <a:gd name="T2" fmla="*/ 2147483647 w 1717"/>
              <a:gd name="T3" fmla="*/ 2147483647 h 484"/>
              <a:gd name="T4" fmla="*/ 2147483647 w 1717"/>
              <a:gd name="T5" fmla="*/ 2147483647 h 484"/>
              <a:gd name="T6" fmla="*/ 2147483647 w 1717"/>
              <a:gd name="T7" fmla="*/ 2147483647 h 484"/>
              <a:gd name="T8" fmla="*/ 2147483647 w 1717"/>
              <a:gd name="T9" fmla="*/ 2147483647 h 484"/>
              <a:gd name="T10" fmla="*/ 2147483647 w 1717"/>
              <a:gd name="T11" fmla="*/ 2147483647 h 484"/>
              <a:gd name="T12" fmla="*/ 2147483647 w 1717"/>
              <a:gd name="T13" fmla="*/ 2147483647 h 484"/>
              <a:gd name="T14" fmla="*/ 2147483647 w 1717"/>
              <a:gd name="T15" fmla="*/ 2147483647 h 484"/>
              <a:gd name="T16" fmla="*/ 2147483647 w 1717"/>
              <a:gd name="T17" fmla="*/ 2147483647 h 484"/>
              <a:gd name="T18" fmla="*/ 2147483647 w 1717"/>
              <a:gd name="T19" fmla="*/ 2147483647 h 484"/>
              <a:gd name="T20" fmla="*/ 2147483647 w 1717"/>
              <a:gd name="T21" fmla="*/ 2147483647 h 484"/>
              <a:gd name="T22" fmla="*/ 2147483647 w 1717"/>
              <a:gd name="T23" fmla="*/ 2147483647 h 484"/>
              <a:gd name="T24" fmla="*/ 2147483647 w 1717"/>
              <a:gd name="T25" fmla="*/ 2147483647 h 484"/>
              <a:gd name="T26" fmla="*/ 2147483647 w 1717"/>
              <a:gd name="T27" fmla="*/ 2147483647 h 484"/>
              <a:gd name="T28" fmla="*/ 2147483647 w 1717"/>
              <a:gd name="T29" fmla="*/ 2147483647 h 484"/>
              <a:gd name="T30" fmla="*/ 2147483647 w 1717"/>
              <a:gd name="T31" fmla="*/ 2147483647 h 484"/>
              <a:gd name="T32" fmla="*/ 2147483647 w 1717"/>
              <a:gd name="T33" fmla="*/ 2147483647 h 484"/>
              <a:gd name="T34" fmla="*/ 0 w 1717"/>
              <a:gd name="T35" fmla="*/ 0 h 484"/>
              <a:gd name="T36" fmla="*/ 2147483647 w 1717"/>
              <a:gd name="T37" fmla="*/ 2147483647 h 484"/>
              <a:gd name="T38" fmla="*/ 2147483647 w 1717"/>
              <a:gd name="T39" fmla="*/ 2147483647 h 484"/>
              <a:gd name="T40" fmla="*/ 2147483647 w 1717"/>
              <a:gd name="T41" fmla="*/ 2147483647 h 484"/>
              <a:gd name="T42" fmla="*/ 2147483647 w 1717"/>
              <a:gd name="T43" fmla="*/ 2147483647 h 484"/>
              <a:gd name="T44" fmla="*/ 2147483647 w 1717"/>
              <a:gd name="T45" fmla="*/ 2147483647 h 484"/>
              <a:gd name="T46" fmla="*/ 2147483647 w 1717"/>
              <a:gd name="T47" fmla="*/ 2147483647 h 484"/>
              <a:gd name="T48" fmla="*/ 2147483647 w 1717"/>
              <a:gd name="T49" fmla="*/ 2147483647 h 484"/>
              <a:gd name="T50" fmla="*/ 2147483647 w 1717"/>
              <a:gd name="T51" fmla="*/ 2147483647 h 484"/>
              <a:gd name="T52" fmla="*/ 2147483647 w 1717"/>
              <a:gd name="T53" fmla="*/ 2147483647 h 484"/>
              <a:gd name="T54" fmla="*/ 2147483647 w 1717"/>
              <a:gd name="T55" fmla="*/ 2147483647 h 484"/>
              <a:gd name="T56" fmla="*/ 2147483647 w 1717"/>
              <a:gd name="T57" fmla="*/ 2147483647 h 484"/>
              <a:gd name="T58" fmla="*/ 2147483647 w 1717"/>
              <a:gd name="T59" fmla="*/ 2147483647 h 484"/>
              <a:gd name="T60" fmla="*/ 2147483647 w 1717"/>
              <a:gd name="T61" fmla="*/ 2147483647 h 484"/>
              <a:gd name="T62" fmla="*/ 2147483647 w 1717"/>
              <a:gd name="T63" fmla="*/ 2147483647 h 4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17"/>
              <a:gd name="T97" fmla="*/ 0 h 484"/>
              <a:gd name="T98" fmla="*/ 1717 w 1717"/>
              <a:gd name="T99" fmla="*/ 484 h 4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rgbClr val="6699FF"/>
          </a:solidFill>
          <a:ln w="12700" cap="rnd">
            <a:noFill/>
            <a:round/>
            <a:headEnd/>
            <a:tailEnd/>
          </a:ln>
        </p:spPr>
        <p:txBody>
          <a:bodyPr/>
          <a:lstStyle/>
          <a:p>
            <a:endParaRPr lang="tr-TR">
              <a:latin typeface="Calibri" pitchFamily="34" charset="0"/>
            </a:endParaRPr>
          </a:p>
        </p:txBody>
      </p:sp>
      <p:sp>
        <p:nvSpPr>
          <p:cNvPr id="14343" name="Freeform 8"/>
          <p:cNvSpPr>
            <a:spLocks/>
          </p:cNvSpPr>
          <p:nvPr/>
        </p:nvSpPr>
        <p:spPr bwMode="gray">
          <a:xfrm rot="-3600000">
            <a:off x="4419600" y="3509963"/>
            <a:ext cx="2466975" cy="771525"/>
          </a:xfrm>
          <a:custGeom>
            <a:avLst/>
            <a:gdLst>
              <a:gd name="T0" fmla="*/ 2147483647 w 1717"/>
              <a:gd name="T1" fmla="*/ 2147483647 h 484"/>
              <a:gd name="T2" fmla="*/ 2147483647 w 1717"/>
              <a:gd name="T3" fmla="*/ 2147483647 h 484"/>
              <a:gd name="T4" fmla="*/ 2147483647 w 1717"/>
              <a:gd name="T5" fmla="*/ 2147483647 h 484"/>
              <a:gd name="T6" fmla="*/ 2147483647 w 1717"/>
              <a:gd name="T7" fmla="*/ 2147483647 h 484"/>
              <a:gd name="T8" fmla="*/ 2147483647 w 1717"/>
              <a:gd name="T9" fmla="*/ 2147483647 h 484"/>
              <a:gd name="T10" fmla="*/ 2147483647 w 1717"/>
              <a:gd name="T11" fmla="*/ 2147483647 h 484"/>
              <a:gd name="T12" fmla="*/ 2147483647 w 1717"/>
              <a:gd name="T13" fmla="*/ 2147483647 h 484"/>
              <a:gd name="T14" fmla="*/ 2147483647 w 1717"/>
              <a:gd name="T15" fmla="*/ 2147483647 h 484"/>
              <a:gd name="T16" fmla="*/ 2147483647 w 1717"/>
              <a:gd name="T17" fmla="*/ 2147483647 h 484"/>
              <a:gd name="T18" fmla="*/ 2147483647 w 1717"/>
              <a:gd name="T19" fmla="*/ 2147483647 h 484"/>
              <a:gd name="T20" fmla="*/ 2147483647 w 1717"/>
              <a:gd name="T21" fmla="*/ 2147483647 h 484"/>
              <a:gd name="T22" fmla="*/ 2147483647 w 1717"/>
              <a:gd name="T23" fmla="*/ 2147483647 h 484"/>
              <a:gd name="T24" fmla="*/ 2147483647 w 1717"/>
              <a:gd name="T25" fmla="*/ 2147483647 h 484"/>
              <a:gd name="T26" fmla="*/ 2147483647 w 1717"/>
              <a:gd name="T27" fmla="*/ 2147483647 h 484"/>
              <a:gd name="T28" fmla="*/ 2147483647 w 1717"/>
              <a:gd name="T29" fmla="*/ 2147483647 h 484"/>
              <a:gd name="T30" fmla="*/ 2147483647 w 1717"/>
              <a:gd name="T31" fmla="*/ 2147483647 h 484"/>
              <a:gd name="T32" fmla="*/ 2147483647 w 1717"/>
              <a:gd name="T33" fmla="*/ 2147483647 h 484"/>
              <a:gd name="T34" fmla="*/ 0 w 1717"/>
              <a:gd name="T35" fmla="*/ 0 h 484"/>
              <a:gd name="T36" fmla="*/ 2147483647 w 1717"/>
              <a:gd name="T37" fmla="*/ 2147483647 h 484"/>
              <a:gd name="T38" fmla="*/ 2147483647 w 1717"/>
              <a:gd name="T39" fmla="*/ 2147483647 h 484"/>
              <a:gd name="T40" fmla="*/ 2147483647 w 1717"/>
              <a:gd name="T41" fmla="*/ 2147483647 h 484"/>
              <a:gd name="T42" fmla="*/ 2147483647 w 1717"/>
              <a:gd name="T43" fmla="*/ 2147483647 h 484"/>
              <a:gd name="T44" fmla="*/ 2147483647 w 1717"/>
              <a:gd name="T45" fmla="*/ 2147483647 h 484"/>
              <a:gd name="T46" fmla="*/ 2147483647 w 1717"/>
              <a:gd name="T47" fmla="*/ 2147483647 h 484"/>
              <a:gd name="T48" fmla="*/ 2147483647 w 1717"/>
              <a:gd name="T49" fmla="*/ 2147483647 h 484"/>
              <a:gd name="T50" fmla="*/ 2147483647 w 1717"/>
              <a:gd name="T51" fmla="*/ 2147483647 h 484"/>
              <a:gd name="T52" fmla="*/ 2147483647 w 1717"/>
              <a:gd name="T53" fmla="*/ 2147483647 h 484"/>
              <a:gd name="T54" fmla="*/ 2147483647 w 1717"/>
              <a:gd name="T55" fmla="*/ 2147483647 h 484"/>
              <a:gd name="T56" fmla="*/ 2147483647 w 1717"/>
              <a:gd name="T57" fmla="*/ 2147483647 h 484"/>
              <a:gd name="T58" fmla="*/ 2147483647 w 1717"/>
              <a:gd name="T59" fmla="*/ 2147483647 h 484"/>
              <a:gd name="T60" fmla="*/ 2147483647 w 1717"/>
              <a:gd name="T61" fmla="*/ 2147483647 h 484"/>
              <a:gd name="T62" fmla="*/ 2147483647 w 1717"/>
              <a:gd name="T63" fmla="*/ 2147483647 h 4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17"/>
              <a:gd name="T97" fmla="*/ 0 h 484"/>
              <a:gd name="T98" fmla="*/ 1717 w 1717"/>
              <a:gd name="T99" fmla="*/ 484 h 4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rgbClr val="DD5B33"/>
          </a:solidFill>
          <a:ln w="12700" cap="rnd">
            <a:noFill/>
            <a:round/>
            <a:headEnd/>
            <a:tailEnd/>
          </a:ln>
        </p:spPr>
        <p:txBody>
          <a:bodyPr/>
          <a:lstStyle/>
          <a:p>
            <a:endParaRPr lang="tr-TR">
              <a:latin typeface="Calibri" pitchFamily="34" charset="0"/>
            </a:endParaRPr>
          </a:p>
        </p:txBody>
      </p:sp>
      <p:sp>
        <p:nvSpPr>
          <p:cNvPr id="415756" name="Text Box 12"/>
          <p:cNvSpPr txBox="1">
            <a:spLocks noChangeArrowheads="1"/>
          </p:cNvSpPr>
          <p:nvPr/>
        </p:nvSpPr>
        <p:spPr bwMode="auto">
          <a:xfrm>
            <a:off x="6227763" y="4437063"/>
            <a:ext cx="1513556" cy="369332"/>
          </a:xfrm>
          <a:prstGeom prst="rect">
            <a:avLst/>
          </a:prstGeom>
          <a:noFill/>
          <a:ln w="9525" algn="ctr">
            <a:noFill/>
            <a:miter lim="800000"/>
            <a:headEnd/>
            <a:tailEnd/>
          </a:ln>
          <a:effectLst/>
        </p:spPr>
        <p:txBody>
          <a:bodyPr wrap="none">
            <a:spAutoFit/>
          </a:bodyPr>
          <a:lstStyle/>
          <a:p>
            <a:pPr fontAlgn="auto">
              <a:spcBef>
                <a:spcPts val="0"/>
              </a:spcBef>
              <a:spcAft>
                <a:spcPts val="0"/>
              </a:spcAft>
              <a:defRPr/>
            </a:pPr>
            <a:r>
              <a:rPr lang="tr-TR" dirty="0" smtClean="0">
                <a:latin typeface="+mj-lt"/>
              </a:rPr>
              <a:t>Tarım Sektörü</a:t>
            </a:r>
            <a:endParaRPr lang="en-US" dirty="0">
              <a:latin typeface="+mj-lt"/>
            </a:endParaRPr>
          </a:p>
        </p:txBody>
      </p:sp>
      <p:sp>
        <p:nvSpPr>
          <p:cNvPr id="415757" name="Text Box 13"/>
          <p:cNvSpPr txBox="1">
            <a:spLocks noChangeArrowheads="1"/>
          </p:cNvSpPr>
          <p:nvPr/>
        </p:nvSpPr>
        <p:spPr bwMode="auto">
          <a:xfrm>
            <a:off x="6415088" y="2743200"/>
            <a:ext cx="1620124" cy="369332"/>
          </a:xfrm>
          <a:prstGeom prst="rect">
            <a:avLst/>
          </a:prstGeom>
          <a:noFill/>
          <a:ln w="9525" algn="ctr">
            <a:noFill/>
            <a:miter lim="800000"/>
            <a:headEnd/>
            <a:tailEnd/>
          </a:ln>
          <a:effectLst/>
        </p:spPr>
        <p:txBody>
          <a:bodyPr wrap="none">
            <a:spAutoFit/>
          </a:bodyPr>
          <a:lstStyle/>
          <a:p>
            <a:pPr fontAlgn="auto">
              <a:spcBef>
                <a:spcPts val="0"/>
              </a:spcBef>
              <a:spcAft>
                <a:spcPts val="0"/>
              </a:spcAft>
              <a:defRPr/>
            </a:pPr>
            <a:r>
              <a:rPr lang="tr-TR" dirty="0" smtClean="0">
                <a:latin typeface="+mj-lt"/>
              </a:rPr>
              <a:t>Turizm </a:t>
            </a:r>
            <a:r>
              <a:rPr lang="tr-TR" dirty="0">
                <a:latin typeface="+mj-lt"/>
              </a:rPr>
              <a:t>Sektörü</a:t>
            </a:r>
            <a:endParaRPr lang="en-US" dirty="0">
              <a:latin typeface="+mj-lt"/>
            </a:endParaRPr>
          </a:p>
        </p:txBody>
      </p:sp>
      <p:sp>
        <p:nvSpPr>
          <p:cNvPr id="415758" name="Text Box 14"/>
          <p:cNvSpPr txBox="1">
            <a:spLocks noChangeArrowheads="1"/>
          </p:cNvSpPr>
          <p:nvPr/>
        </p:nvSpPr>
        <p:spPr bwMode="auto">
          <a:xfrm>
            <a:off x="1258888" y="2492375"/>
            <a:ext cx="1470724" cy="369332"/>
          </a:xfrm>
          <a:prstGeom prst="rect">
            <a:avLst/>
          </a:prstGeom>
          <a:noFill/>
          <a:ln w="9525" algn="ctr">
            <a:noFill/>
            <a:miter lim="800000"/>
            <a:headEnd/>
            <a:tailEnd/>
          </a:ln>
          <a:effectLst/>
        </p:spPr>
        <p:txBody>
          <a:bodyPr wrap="none">
            <a:spAutoFit/>
          </a:bodyPr>
          <a:lstStyle/>
          <a:p>
            <a:pPr fontAlgn="auto">
              <a:spcBef>
                <a:spcPts val="0"/>
              </a:spcBef>
              <a:spcAft>
                <a:spcPts val="0"/>
              </a:spcAft>
              <a:defRPr/>
            </a:pPr>
            <a:r>
              <a:rPr lang="tr-TR" dirty="0" smtClean="0">
                <a:latin typeface="+mj-lt"/>
              </a:rPr>
              <a:t>Filtre</a:t>
            </a:r>
            <a:r>
              <a:rPr lang="tr-TR" b="1" dirty="0" smtClean="0">
                <a:latin typeface="+mj-lt"/>
              </a:rPr>
              <a:t> </a:t>
            </a:r>
            <a:r>
              <a:rPr lang="tr-TR" dirty="0">
                <a:latin typeface="+mj-lt"/>
              </a:rPr>
              <a:t>Sektörü</a:t>
            </a:r>
            <a:endParaRPr lang="en-US" dirty="0">
              <a:latin typeface="+mj-lt"/>
            </a:endParaRPr>
          </a:p>
        </p:txBody>
      </p:sp>
      <p:sp>
        <p:nvSpPr>
          <p:cNvPr id="415759" name="Text Box 15"/>
          <p:cNvSpPr txBox="1">
            <a:spLocks noChangeArrowheads="1"/>
          </p:cNvSpPr>
          <p:nvPr/>
        </p:nvSpPr>
        <p:spPr bwMode="auto">
          <a:xfrm>
            <a:off x="1414463" y="4495800"/>
            <a:ext cx="1651000" cy="369888"/>
          </a:xfrm>
          <a:prstGeom prst="rect">
            <a:avLst/>
          </a:prstGeom>
          <a:noFill/>
          <a:ln w="9525" algn="ctr">
            <a:noFill/>
            <a:miter lim="800000"/>
            <a:headEnd/>
            <a:tailEnd/>
          </a:ln>
          <a:effectLst/>
        </p:spPr>
        <p:txBody>
          <a:bodyPr wrap="none">
            <a:spAutoFit/>
          </a:bodyPr>
          <a:lstStyle/>
          <a:p>
            <a:pPr fontAlgn="auto">
              <a:spcBef>
                <a:spcPts val="0"/>
              </a:spcBef>
              <a:spcAft>
                <a:spcPts val="0"/>
              </a:spcAft>
              <a:defRPr/>
            </a:pPr>
            <a:r>
              <a:rPr lang="tr-TR" dirty="0">
                <a:latin typeface="+mj-lt"/>
              </a:rPr>
              <a:t>Lojistik Sektörü</a:t>
            </a:r>
            <a:endParaRPr lang="en-US" dirty="0">
              <a:latin typeface="+mj-lt"/>
            </a:endParaRPr>
          </a:p>
        </p:txBody>
      </p:sp>
      <p:sp>
        <p:nvSpPr>
          <p:cNvPr id="415761" name="Text Box 17"/>
          <p:cNvSpPr txBox="1">
            <a:spLocks noChangeArrowheads="1"/>
          </p:cNvSpPr>
          <p:nvPr/>
        </p:nvSpPr>
        <p:spPr bwMode="auto">
          <a:xfrm>
            <a:off x="5368122" y="1522460"/>
            <a:ext cx="2520950" cy="369888"/>
          </a:xfrm>
          <a:prstGeom prst="rect">
            <a:avLst/>
          </a:prstGeom>
          <a:noFill/>
          <a:ln w="9525" algn="ctr">
            <a:noFill/>
            <a:miter lim="800000"/>
            <a:headEnd/>
            <a:tailEnd/>
          </a:ln>
          <a:effectLst/>
        </p:spPr>
        <p:txBody>
          <a:bodyPr>
            <a:spAutoFit/>
          </a:bodyPr>
          <a:lstStyle/>
          <a:p>
            <a:pPr fontAlgn="auto">
              <a:spcBef>
                <a:spcPts val="0"/>
              </a:spcBef>
              <a:spcAft>
                <a:spcPts val="0"/>
              </a:spcAft>
              <a:defRPr/>
            </a:pPr>
            <a:r>
              <a:rPr lang="tr-TR" dirty="0">
                <a:latin typeface="+mj-lt"/>
              </a:rPr>
              <a:t>Demir Çelik Sektörü</a:t>
            </a:r>
            <a:endParaRPr lang="en-US" dirty="0">
              <a:latin typeface="+mj-lt"/>
            </a:endParaRPr>
          </a:p>
        </p:txBody>
      </p:sp>
      <p:sp>
        <p:nvSpPr>
          <p:cNvPr id="3" name="Slayt Numarası Yer Tutucusu 2"/>
          <p:cNvSpPr>
            <a:spLocks noGrp="1"/>
          </p:cNvSpPr>
          <p:nvPr>
            <p:ph type="sldNum" sz="quarter" idx="12"/>
          </p:nvPr>
        </p:nvSpPr>
        <p:spPr/>
        <p:txBody>
          <a:bodyPr/>
          <a:lstStyle/>
          <a:p>
            <a:fld id="{B1DEFA8C-F947-479F-BE07-76B6B3F80BF1}" type="slidenum">
              <a:rPr lang="tr-TR" smtClean="0"/>
              <a:pPr/>
              <a:t>6</a:t>
            </a:fld>
            <a:endParaRPr lang="tr-TR"/>
          </a:p>
        </p:txBody>
      </p:sp>
      <p:pic>
        <p:nvPicPr>
          <p:cNvPr id="2" name="Resim 1"/>
          <p:cNvPicPr>
            <a:picLocks noChangeAspect="1"/>
          </p:cNvPicPr>
          <p:nvPr/>
        </p:nvPicPr>
        <p:blipFill>
          <a:blip r:embed="rId2"/>
          <a:stretch>
            <a:fillRect/>
          </a:stretch>
        </p:blipFill>
        <p:spPr>
          <a:xfrm>
            <a:off x="8402037" y="18535"/>
            <a:ext cx="725487" cy="725487"/>
          </a:xfrm>
          <a:prstGeom prst="rect">
            <a:avLst/>
          </a:prstGeom>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Unvan 1"/>
          <p:cNvSpPr>
            <a:spLocks noGrp="1"/>
          </p:cNvSpPr>
          <p:nvPr>
            <p:ph type="title"/>
          </p:nvPr>
        </p:nvSpPr>
        <p:spPr>
          <a:xfrm>
            <a:off x="457200" y="274638"/>
            <a:ext cx="8003232" cy="922337"/>
          </a:xfrm>
        </p:spPr>
        <p:txBody>
          <a:bodyPr>
            <a:normAutofit/>
          </a:bodyPr>
          <a:lstStyle/>
          <a:p>
            <a:pPr eaLnBrk="1" hangingPunct="1"/>
            <a:r>
              <a:rPr lang="tr-TR" sz="2400" b="1" dirty="0" smtClean="0"/>
              <a:t>Demir Çelik Sektörü</a:t>
            </a:r>
            <a:br>
              <a:rPr lang="tr-TR" sz="2400" b="1" dirty="0" smtClean="0"/>
            </a:br>
            <a:endParaRPr lang="en-US" sz="2400" b="1" dirty="0" smtClean="0"/>
          </a:p>
        </p:txBody>
      </p:sp>
      <p:sp>
        <p:nvSpPr>
          <p:cNvPr id="17411" name="İçerik Yer Tutucusu 2"/>
          <p:cNvSpPr>
            <a:spLocks noGrp="1"/>
          </p:cNvSpPr>
          <p:nvPr>
            <p:ph idx="1"/>
          </p:nvPr>
        </p:nvSpPr>
        <p:spPr>
          <a:xfrm>
            <a:off x="0" y="1196975"/>
            <a:ext cx="9144000" cy="4929188"/>
          </a:xfrm>
        </p:spPr>
        <p:txBody>
          <a:bodyPr/>
          <a:lstStyle/>
          <a:p>
            <a:pPr eaLnBrk="1" hangingPunct="1">
              <a:buFont typeface="Arial" pitchFamily="34" charset="0"/>
              <a:buNone/>
            </a:pPr>
            <a:endParaRPr lang="tr-TR" sz="2400" dirty="0" smtClean="0"/>
          </a:p>
          <a:p>
            <a:pPr eaLnBrk="1" hangingPunct="1"/>
            <a:endParaRPr lang="en-US" dirty="0" smtClean="0"/>
          </a:p>
        </p:txBody>
      </p:sp>
      <p:sp>
        <p:nvSpPr>
          <p:cNvPr id="17412" name="8 Metin kutusu"/>
          <p:cNvSpPr txBox="1">
            <a:spLocks noChangeArrowheads="1"/>
          </p:cNvSpPr>
          <p:nvPr/>
        </p:nvSpPr>
        <p:spPr bwMode="auto">
          <a:xfrm>
            <a:off x="69027" y="908720"/>
            <a:ext cx="8678892" cy="5539978"/>
          </a:xfrm>
          <a:prstGeom prst="rect">
            <a:avLst/>
          </a:prstGeom>
          <a:noFill/>
          <a:ln w="9525">
            <a:noFill/>
            <a:miter lim="800000"/>
            <a:headEnd/>
            <a:tailEnd/>
          </a:ln>
        </p:spPr>
        <p:txBody>
          <a:bodyPr wrap="square">
            <a:spAutoFit/>
          </a:bodyPr>
          <a:lstStyle/>
          <a:p>
            <a:pPr marL="285750" indent="-285750" algn="just">
              <a:buFont typeface="Arial" panose="020B0604020202020204" pitchFamily="34" charset="0"/>
              <a:buChar char="•"/>
            </a:pPr>
            <a:r>
              <a:rPr lang="tr-TR" sz="1600" dirty="0"/>
              <a:t>Bölgemizin önemli sektörleriyle ilgili bilgi </a:t>
            </a:r>
            <a:r>
              <a:rPr lang="tr-TR" sz="1600" dirty="0" smtClean="0"/>
              <a:t>vermek gerekirse; </a:t>
            </a:r>
            <a:r>
              <a:rPr lang="tr-TR" sz="1600" dirty="0"/>
              <a:t>katma değer yaratan, istihdam sağlayan ve </a:t>
            </a:r>
            <a:r>
              <a:rPr lang="tr-TR" sz="1600" dirty="0" smtClean="0"/>
              <a:t>endüstrinin  lokomotifi pozisyonundaki </a:t>
            </a:r>
            <a:r>
              <a:rPr lang="tr-TR" sz="1600" dirty="0"/>
              <a:t>demir çelik </a:t>
            </a:r>
            <a:r>
              <a:rPr lang="tr-TR" sz="1600" dirty="0" smtClean="0"/>
              <a:t>sektörünün, </a:t>
            </a:r>
            <a:r>
              <a:rPr lang="tr-TR" sz="1600" dirty="0"/>
              <a:t>bölgemizde oldukça gelişmiş olduğunu </a:t>
            </a:r>
            <a:r>
              <a:rPr lang="tr-TR" sz="1600" dirty="0" smtClean="0"/>
              <a:t>söyleyebiliriz.</a:t>
            </a:r>
          </a:p>
          <a:p>
            <a:pPr algn="just"/>
            <a:endParaRPr lang="tr-TR" sz="1600" dirty="0" smtClean="0"/>
          </a:p>
          <a:p>
            <a:pPr marL="285750" indent="-285750" algn="just">
              <a:buFont typeface="Arial" panose="020B0604020202020204" pitchFamily="34" charset="0"/>
              <a:buChar char="•"/>
            </a:pPr>
            <a:r>
              <a:rPr lang="tr-TR" sz="1600" dirty="0" smtClean="0"/>
              <a:t>2018 yılsonu itibariyle ülkemiz tarafından yapılmış 168 milyar dolarlık ihracatın </a:t>
            </a:r>
            <a:r>
              <a:rPr lang="tr-TR" sz="1600" dirty="0"/>
              <a:t>%9,3’lük </a:t>
            </a:r>
            <a:r>
              <a:rPr lang="tr-TR" sz="1600" dirty="0" smtClean="0"/>
              <a:t>yani 15,6 milyar dolarlık bölümünü çelik ihracatı oluşturmaktadır.</a:t>
            </a:r>
          </a:p>
          <a:p>
            <a:pPr algn="just"/>
            <a:endParaRPr lang="tr-TR" sz="1600" dirty="0"/>
          </a:p>
          <a:p>
            <a:pPr marL="285750" indent="-285750" algn="just">
              <a:buFont typeface="Arial" panose="020B0604020202020204" pitchFamily="34" charset="0"/>
              <a:buChar char="•"/>
            </a:pPr>
            <a:r>
              <a:rPr lang="tr-TR" sz="1600" dirty="0" smtClean="0"/>
              <a:t>Türkiye Çelik Üreticileri Derneği’nden alınan bilgilere göre; ülkemizin toplam çelik üretim kapasitesi 51,5 milyon tondur. İskenderun Körfez Bölgesi’nin çelik üretim kapasitesi ise toplam kapasitenin 16,7 tonluk yani yaklaşık %32,4’lük bölümünü oluşturmaktadır.</a:t>
            </a:r>
          </a:p>
          <a:p>
            <a:pPr algn="just"/>
            <a:endParaRPr lang="tr-TR" sz="1600" dirty="0" smtClean="0"/>
          </a:p>
          <a:p>
            <a:pPr marL="285750" indent="-285750" algn="just">
              <a:buFont typeface="Arial" panose="020B0604020202020204" pitchFamily="34" charset="0"/>
              <a:buChar char="•"/>
            </a:pPr>
            <a:r>
              <a:rPr lang="tr-TR" sz="1600" dirty="0"/>
              <a:t>Hatay </a:t>
            </a:r>
            <a:r>
              <a:rPr lang="tr-TR" sz="1600" dirty="0" smtClean="0"/>
              <a:t>İskenderun, </a:t>
            </a:r>
            <a:r>
              <a:rPr lang="tr-TR" sz="1600" dirty="0"/>
              <a:t>ham çelik ve yassı çelik üretiminde Türkiye’de 1. sırada yer almaktadır.</a:t>
            </a:r>
          </a:p>
          <a:p>
            <a:pPr algn="just"/>
            <a:endParaRPr lang="tr-TR" sz="1600" dirty="0" smtClean="0"/>
          </a:p>
          <a:p>
            <a:pPr algn="just"/>
            <a:endParaRPr lang="tr-TR" sz="1600" dirty="0" smtClean="0"/>
          </a:p>
          <a:p>
            <a:pPr marL="285750" indent="-285750" algn="just">
              <a:buFont typeface="Arial" panose="020B0604020202020204" pitchFamily="34" charset="0"/>
              <a:buChar char="•"/>
            </a:pPr>
            <a:r>
              <a:rPr lang="tr-TR" sz="1600" dirty="0" smtClean="0"/>
              <a:t>Bölgemizde </a:t>
            </a:r>
            <a:r>
              <a:rPr lang="tr-TR" sz="1600" dirty="0"/>
              <a:t>üretilen; çelik boru, kütük demir, kangal demir, inşaat demiri, rulo sac, profil ve sandviç panel gibi demir çelik </a:t>
            </a:r>
            <a:r>
              <a:rPr lang="tr-TR" sz="1600" dirty="0" smtClean="0"/>
              <a:t>ürünleri yurtiçi pazarlarının yanı sıra ve Amerika, Avrupa, Ortadoğu ve Uzakdoğu pazarlarına da büyük ölçüde ihraç edilmektedir.</a:t>
            </a:r>
          </a:p>
          <a:p>
            <a:pPr algn="just"/>
            <a:endParaRPr lang="tr-TR" sz="1600" dirty="0" smtClean="0"/>
          </a:p>
          <a:p>
            <a:pPr marL="285750" indent="-285750" algn="just">
              <a:buFont typeface="Arial" panose="020B0604020202020204" pitchFamily="34" charset="0"/>
              <a:buChar char="•"/>
            </a:pPr>
            <a:r>
              <a:rPr lang="tr-TR" sz="1600" dirty="0"/>
              <a:t>Bölgemizin lokomotifi olan demir çelik sektörünün ilerlemeye devam edeceğini düşünüyor, 2. Organize Sanayi </a:t>
            </a:r>
            <a:r>
              <a:rPr lang="tr-TR" sz="1600" dirty="0" smtClean="0"/>
              <a:t>Bölgesi’ne yapılan yeni yatırımlarla, </a:t>
            </a:r>
            <a:r>
              <a:rPr lang="tr-TR" sz="1600" dirty="0"/>
              <a:t>demir çelik sektöründeki rekabet gücümüzün </a:t>
            </a:r>
            <a:r>
              <a:rPr lang="tr-TR" sz="1600" dirty="0" smtClean="0"/>
              <a:t>artacağına inanıyoruz</a:t>
            </a:r>
            <a:r>
              <a:rPr lang="tr-TR" sz="1600" dirty="0"/>
              <a:t>.</a:t>
            </a:r>
            <a:endParaRPr lang="tr-TR" sz="1600" dirty="0" smtClean="0"/>
          </a:p>
          <a:p>
            <a:pPr algn="just"/>
            <a:endParaRPr lang="tr-TR" dirty="0">
              <a:latin typeface="Calibri" pitchFamily="34" charset="0"/>
            </a:endParaRPr>
          </a:p>
        </p:txBody>
      </p:sp>
      <p:pic>
        <p:nvPicPr>
          <p:cNvPr id="17413" name="Picture 3" descr="C:\Users\Burcu\Desktop\Resim1.jpg"/>
          <p:cNvPicPr>
            <a:picLocks noChangeAspect="1" noChangeArrowheads="1"/>
          </p:cNvPicPr>
          <p:nvPr/>
        </p:nvPicPr>
        <p:blipFill>
          <a:blip r:embed="rId2"/>
          <a:srcRect/>
          <a:stretch>
            <a:fillRect/>
          </a:stretch>
        </p:blipFill>
        <p:spPr bwMode="auto">
          <a:xfrm>
            <a:off x="8386763" y="44450"/>
            <a:ext cx="722312" cy="720725"/>
          </a:xfrm>
          <a:prstGeom prst="rect">
            <a:avLst/>
          </a:prstGeom>
          <a:noFill/>
          <a:ln w="9525">
            <a:noFill/>
            <a:miter lim="800000"/>
            <a:headEnd/>
            <a:tailEnd/>
          </a:ln>
        </p:spPr>
      </p:pic>
      <p:sp>
        <p:nvSpPr>
          <p:cNvPr id="3" name="Slayt Numarası Yer Tutucusu 2"/>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rmAutofit/>
          </a:bodyPr>
          <a:lstStyle/>
          <a:p>
            <a:r>
              <a:rPr lang="tr-TR" sz="2400" b="1" dirty="0" smtClean="0"/>
              <a:t>Filtre Sektörü</a:t>
            </a:r>
            <a:endParaRPr lang="tr-TR" sz="2400" b="1" dirty="0"/>
          </a:p>
        </p:txBody>
      </p:sp>
      <p:sp>
        <p:nvSpPr>
          <p:cNvPr id="3" name="2 İçerik Yer Tutucusu"/>
          <p:cNvSpPr>
            <a:spLocks noGrp="1"/>
          </p:cNvSpPr>
          <p:nvPr>
            <p:ph idx="1"/>
          </p:nvPr>
        </p:nvSpPr>
        <p:spPr>
          <a:xfrm>
            <a:off x="323528" y="1052736"/>
            <a:ext cx="8229600" cy="5184576"/>
          </a:xfrm>
        </p:spPr>
        <p:txBody>
          <a:bodyPr>
            <a:normAutofit lnSpcReduction="10000"/>
          </a:bodyPr>
          <a:lstStyle/>
          <a:p>
            <a:pPr algn="just">
              <a:lnSpc>
                <a:spcPct val="150000"/>
              </a:lnSpc>
              <a:buFont typeface="Wingdings" panose="05000000000000000000" pitchFamily="2" charset="2"/>
              <a:buChar char="Ø"/>
            </a:pPr>
            <a:r>
              <a:rPr lang="tr-TR" sz="1800" dirty="0" smtClean="0"/>
              <a:t>Otomotiv ana sanayi firmalarının taleplerine ve piyasadaki aktif taşıtların ihtiyaçlarına yönelik uygun parça üreten otomotiv yan sanayi sektörlerinden bir tanesi de filtre sektörüdür. Otomotiv sanayisinin önemli bir kolu olan filtre sektörünün Türkiye’deki üretim merkezi Hatay İskenderun’dur.</a:t>
            </a:r>
          </a:p>
          <a:p>
            <a:pPr marL="0" indent="0" algn="just">
              <a:lnSpc>
                <a:spcPct val="150000"/>
              </a:lnSpc>
              <a:buNone/>
            </a:pPr>
            <a:endParaRPr lang="tr-TR" sz="1800" dirty="0" smtClean="0"/>
          </a:p>
          <a:p>
            <a:pPr algn="just">
              <a:lnSpc>
                <a:spcPct val="150000"/>
              </a:lnSpc>
              <a:buFont typeface="Wingdings" panose="05000000000000000000" pitchFamily="2" charset="2"/>
              <a:buChar char="Ø"/>
            </a:pPr>
            <a:r>
              <a:rPr lang="tr-TR" sz="1800" dirty="0"/>
              <a:t>Doğu Akdeniz Kalkınma Ajansı ve Sanayi Sicil Bilgi Sistemi verilerine göre, 2018 yılsonu itibariyle filtre sektöründe 338 milyon TL </a:t>
            </a:r>
            <a:r>
              <a:rPr lang="tr-TR" sz="1800" dirty="0" smtClean="0"/>
              <a:t>yurtiçi satışı </a:t>
            </a:r>
            <a:r>
              <a:rPr lang="tr-TR" sz="1800" dirty="0"/>
              <a:t>ve 467 milyon TL </a:t>
            </a:r>
            <a:r>
              <a:rPr lang="tr-TR" sz="1800" dirty="0" smtClean="0"/>
              <a:t>yurtdışı satışı </a:t>
            </a:r>
            <a:r>
              <a:rPr lang="tr-TR" sz="1800" dirty="0"/>
              <a:t>olmak üzere toplam 805 milyon TL’lik satış gerçekleştirilmiştir</a:t>
            </a:r>
            <a:r>
              <a:rPr lang="tr-TR" sz="1800" dirty="0" smtClean="0"/>
              <a:t>. Buna göre, </a:t>
            </a:r>
            <a:r>
              <a:rPr lang="tr-TR" sz="1800" dirty="0"/>
              <a:t>t</a:t>
            </a:r>
            <a:r>
              <a:rPr lang="tr-TR" sz="1800" dirty="0" smtClean="0"/>
              <a:t>oplam satışlar içindeki ihracat payı ise %58 olarak gerçekleştirilmiştir.</a:t>
            </a:r>
            <a:endParaRPr lang="tr-TR" sz="1800" dirty="0"/>
          </a:p>
          <a:p>
            <a:pPr marL="0" indent="0" algn="just">
              <a:lnSpc>
                <a:spcPct val="150000"/>
              </a:lnSpc>
              <a:buNone/>
            </a:pPr>
            <a:endParaRPr lang="tr-TR" sz="1800" dirty="0" smtClean="0"/>
          </a:p>
          <a:p>
            <a:pPr algn="just">
              <a:lnSpc>
                <a:spcPct val="150000"/>
              </a:lnSpc>
              <a:buFont typeface="Wingdings" panose="05000000000000000000" pitchFamily="2" charset="2"/>
              <a:buChar char="Ø"/>
            </a:pPr>
            <a:r>
              <a:rPr lang="tr-TR" sz="1800" dirty="0" smtClean="0"/>
              <a:t>Türkiye’de üretilen otomotiv ve yan sanayi filtrelerinin yaklaşık %65’lik bölümü ise yine bölgemizde üretilmektedir.</a:t>
            </a:r>
          </a:p>
          <a:p>
            <a:pPr marL="0" indent="0" algn="just">
              <a:lnSpc>
                <a:spcPct val="150000"/>
              </a:lnSpc>
              <a:buNone/>
            </a:pPr>
            <a:endParaRPr lang="tr-TR" sz="1800" dirty="0" smtClean="0"/>
          </a:p>
          <a:p>
            <a:pPr algn="just">
              <a:lnSpc>
                <a:spcPct val="150000"/>
              </a:lnSpc>
            </a:pPr>
            <a:endParaRPr lang="tr-TR" sz="2100" dirty="0"/>
          </a:p>
          <a:p>
            <a:pPr algn="just">
              <a:lnSpc>
                <a:spcPct val="150000"/>
              </a:lnSpc>
            </a:pPr>
            <a:endParaRPr lang="tr-TR" sz="2100" dirty="0" smtClean="0"/>
          </a:p>
          <a:p>
            <a:pPr algn="just">
              <a:lnSpc>
                <a:spcPct val="150000"/>
              </a:lnSpc>
            </a:pPr>
            <a:endParaRPr lang="tr-TR" sz="2100" dirty="0"/>
          </a:p>
          <a:p>
            <a:pPr algn="just">
              <a:lnSpc>
                <a:spcPct val="150000"/>
              </a:lnSpc>
            </a:pPr>
            <a:endParaRPr lang="tr-TR" sz="2100" dirty="0" smtClean="0"/>
          </a:p>
          <a:p>
            <a:pPr algn="just">
              <a:lnSpc>
                <a:spcPct val="150000"/>
              </a:lnSpc>
              <a:buFont typeface="Wingdings" pitchFamily="2" charset="2"/>
              <a:buChar char="§"/>
            </a:pPr>
            <a:endParaRPr lang="tr-TR" sz="1500" dirty="0" smtClean="0"/>
          </a:p>
          <a:p>
            <a:pPr algn="just">
              <a:lnSpc>
                <a:spcPct val="150000"/>
              </a:lnSpc>
              <a:buFont typeface="Wingdings" pitchFamily="2" charset="2"/>
              <a:buChar char="Ø"/>
            </a:pPr>
            <a:endParaRPr lang="tr-TR" sz="5200" dirty="0" smtClean="0"/>
          </a:p>
          <a:p>
            <a:pPr algn="just">
              <a:lnSpc>
                <a:spcPct val="150000"/>
              </a:lnSpc>
              <a:buFont typeface="Wingdings" pitchFamily="2" charset="2"/>
              <a:buChar char="Ø"/>
            </a:pPr>
            <a:endParaRPr lang="tr-TR" sz="5200" dirty="0" smtClean="0"/>
          </a:p>
          <a:p>
            <a:pPr>
              <a:buNone/>
            </a:pPr>
            <a:endParaRPr lang="tr-TR" sz="52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pic>
        <p:nvPicPr>
          <p:cNvPr id="5" name="Picture 3" descr="C:\Users\Burcu\Desktop\Resim1.jpg"/>
          <p:cNvPicPr>
            <a:picLocks noChangeAspect="1" noChangeArrowheads="1"/>
          </p:cNvPicPr>
          <p:nvPr/>
        </p:nvPicPr>
        <p:blipFill>
          <a:blip r:embed="rId2"/>
          <a:srcRect/>
          <a:stretch>
            <a:fillRect/>
          </a:stretch>
        </p:blipFill>
        <p:spPr bwMode="auto">
          <a:xfrm>
            <a:off x="8421688" y="0"/>
            <a:ext cx="722312" cy="72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25470"/>
          </a:xfrm>
        </p:spPr>
        <p:txBody>
          <a:bodyPr>
            <a:normAutofit/>
          </a:bodyPr>
          <a:lstStyle/>
          <a:p>
            <a:r>
              <a:rPr lang="tr-TR" sz="2400" b="1" dirty="0" smtClean="0"/>
              <a:t>Filtre Sektörü</a:t>
            </a:r>
            <a:endParaRPr lang="tr-TR" sz="2400" b="1" dirty="0"/>
          </a:p>
        </p:txBody>
      </p:sp>
      <p:sp>
        <p:nvSpPr>
          <p:cNvPr id="3" name="2 İçerik Yer Tutucusu"/>
          <p:cNvSpPr>
            <a:spLocks noGrp="1"/>
          </p:cNvSpPr>
          <p:nvPr>
            <p:ph idx="1"/>
          </p:nvPr>
        </p:nvSpPr>
        <p:spPr>
          <a:xfrm>
            <a:off x="457200" y="1073643"/>
            <a:ext cx="8229600" cy="5143536"/>
          </a:xfrm>
        </p:spPr>
        <p:txBody>
          <a:bodyPr>
            <a:normAutofit fontScale="25000" lnSpcReduction="20000"/>
          </a:bodyPr>
          <a:lstStyle/>
          <a:p>
            <a:pPr algn="just">
              <a:lnSpc>
                <a:spcPct val="170000"/>
              </a:lnSpc>
              <a:buFont typeface="Wingdings" pitchFamily="2" charset="2"/>
              <a:buChar char="Ø"/>
              <a:defRPr/>
            </a:pPr>
            <a:r>
              <a:rPr lang="tr-TR" sz="7200" dirty="0"/>
              <a:t>Bölgemizde üretilen ve ihraç edilen filtre çeşitleri; yağ filtresi, su filtresi, hava filtresi, kabin filtresi, kurutucu filtre ve yakıt filtresi olarak sıralanabilmektedir</a:t>
            </a:r>
            <a:r>
              <a:rPr lang="tr-TR" sz="7200" dirty="0" smtClean="0"/>
              <a:t>.</a:t>
            </a:r>
          </a:p>
          <a:p>
            <a:pPr marL="0" indent="0" algn="just">
              <a:lnSpc>
                <a:spcPct val="170000"/>
              </a:lnSpc>
              <a:buNone/>
              <a:defRPr/>
            </a:pPr>
            <a:endParaRPr lang="tr-TR" sz="7200" dirty="0" smtClean="0"/>
          </a:p>
          <a:p>
            <a:pPr algn="just">
              <a:lnSpc>
                <a:spcPct val="170000"/>
              </a:lnSpc>
              <a:buFont typeface="Wingdings" pitchFamily="2" charset="2"/>
              <a:buChar char="Ø"/>
              <a:defRPr/>
            </a:pPr>
            <a:r>
              <a:rPr lang="tr-TR" sz="7200" dirty="0" smtClean="0"/>
              <a:t>Bölgemizde faaliyet gösteren filtre üreticilerinin ortalama 2.500 kişilik istihdam yarattığı bilinmektedir. </a:t>
            </a:r>
          </a:p>
          <a:p>
            <a:pPr marL="0" indent="0" algn="just">
              <a:lnSpc>
                <a:spcPct val="170000"/>
              </a:lnSpc>
              <a:buNone/>
              <a:defRPr/>
            </a:pPr>
            <a:endParaRPr lang="tr-TR" sz="7200" dirty="0" smtClean="0"/>
          </a:p>
          <a:p>
            <a:pPr algn="just">
              <a:lnSpc>
                <a:spcPct val="170000"/>
              </a:lnSpc>
              <a:buFont typeface="Wingdings" pitchFamily="2" charset="2"/>
              <a:buChar char="Ø"/>
              <a:defRPr/>
            </a:pPr>
            <a:r>
              <a:rPr lang="tr-TR" sz="7200" dirty="0" smtClean="0"/>
              <a:t>Bölgemizdeki filtre sektörünün bir diğer önemli özelliği ise ihracatın; Almanya, Belçika, Fransa, İngiltere ve İtalya gibi ileri sanayi düzeyine sahip Avrupa Ülkelerine yapılıyor olmasıdır. Bu husus, bölgemizdeki filtre sektörünün gelişmişlik düzeyini açıklayan bir unsur olmaktadır.</a:t>
            </a:r>
          </a:p>
          <a:p>
            <a:pPr marL="0" indent="0" algn="just">
              <a:lnSpc>
                <a:spcPct val="170000"/>
              </a:lnSpc>
              <a:buNone/>
              <a:defRPr/>
            </a:pPr>
            <a:endParaRPr lang="tr-TR" sz="6800" dirty="0" smtClean="0"/>
          </a:p>
          <a:p>
            <a:pPr marL="0" indent="0" algn="just">
              <a:lnSpc>
                <a:spcPct val="170000"/>
              </a:lnSpc>
              <a:buNone/>
              <a:defRPr/>
            </a:pP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pic>
        <p:nvPicPr>
          <p:cNvPr id="5" name="Picture 3" descr="C:\Users\Burcu\Desktop\Resim1.jpg"/>
          <p:cNvPicPr>
            <a:picLocks noChangeAspect="1" noChangeArrowheads="1"/>
          </p:cNvPicPr>
          <p:nvPr/>
        </p:nvPicPr>
        <p:blipFill>
          <a:blip r:embed="rId3"/>
          <a:srcRect/>
          <a:stretch>
            <a:fillRect/>
          </a:stretch>
        </p:blipFill>
        <p:spPr bwMode="auto">
          <a:xfrm>
            <a:off x="8421688" y="0"/>
            <a:ext cx="722312" cy="72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Es0ZFlFNik6939OAyqUIfg"/>
</p:tagLst>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4076</TotalTime>
  <Words>980</Words>
  <Application>Microsoft Office PowerPoint</Application>
  <PresentationFormat>Ekran Gösterisi (4:3)</PresentationFormat>
  <Paragraphs>229</Paragraphs>
  <Slides>17</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Calibri Light</vt:lpstr>
      <vt:lpstr>Wingdings</vt:lpstr>
      <vt:lpstr>Ofis Teması</vt:lpstr>
      <vt:lpstr>Rakamlarla Hatay’ın ve İskenderun’un Ekonomik Görünümü</vt:lpstr>
      <vt:lpstr>PowerPoint Sunusu</vt:lpstr>
      <vt:lpstr>İskenderun Ticaret ve Sanayi Odası</vt:lpstr>
      <vt:lpstr>Hatay İskenderun Hakkında Genel Bilgiler (2018-2019/7)</vt:lpstr>
      <vt:lpstr>Hatay Hakkında Genel Bilgiler (2018-2019/7)</vt:lpstr>
      <vt:lpstr>Bölgemize Değer Katan Sektörler</vt:lpstr>
      <vt:lpstr>Demir Çelik Sektörü </vt:lpstr>
      <vt:lpstr>Filtre Sektörü</vt:lpstr>
      <vt:lpstr>Filtre Sektörü</vt:lpstr>
      <vt:lpstr>Lojistik Sektörü</vt:lpstr>
      <vt:lpstr>Lojistik Sektörü</vt:lpstr>
      <vt:lpstr>       Lojistik Sektörü     Bölgemizdeki sınır kapılarının Ortadoğu Ülkelerine açılması,  İskenderun Körfezi’nin stratejik konumu ve bölgemizin demiryolu ağı bir arada düşünüldüğünde, bölgemizin lojistik sektöründeki potansiyelinin yüksek olduğu ifade edilebilmektedir.  </vt:lpstr>
      <vt:lpstr>Lojistik Sektörü</vt:lpstr>
      <vt:lpstr>Tarım Sektörü</vt:lpstr>
      <vt:lpstr>Turizm Sektörü</vt:lpstr>
      <vt:lpstr>Hatay İskenderun’un Potansiyelini Değerlendirmeye  Yönelik Yatırım Konuları</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 HATAY VE İSKENDERUN PERSPEKTİFİNDE  EKONOMİ TANITIM SUNUMU</dc:title>
  <dc:creator>Lenovo</dc:creator>
  <cp:lastModifiedBy>Windows User</cp:lastModifiedBy>
  <cp:revision>442</cp:revision>
  <dcterms:modified xsi:type="dcterms:W3CDTF">2019-10-22T13:45:17Z</dcterms:modified>
</cp:coreProperties>
</file>